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9"/>
  </p:notesMasterIdLst>
  <p:handoutMasterIdLst>
    <p:handoutMasterId r:id="rId30"/>
  </p:handoutMasterIdLst>
  <p:sldIdLst>
    <p:sldId id="331" r:id="rId5"/>
    <p:sldId id="332" r:id="rId6"/>
    <p:sldId id="333" r:id="rId7"/>
    <p:sldId id="334" r:id="rId8"/>
    <p:sldId id="335" r:id="rId9"/>
    <p:sldId id="329" r:id="rId10"/>
    <p:sldId id="321" r:id="rId11"/>
    <p:sldId id="291" r:id="rId12"/>
    <p:sldId id="314" r:id="rId13"/>
    <p:sldId id="285" r:id="rId14"/>
    <p:sldId id="315" r:id="rId15"/>
    <p:sldId id="287" r:id="rId16"/>
    <p:sldId id="313" r:id="rId17"/>
    <p:sldId id="288" r:id="rId18"/>
    <p:sldId id="319" r:id="rId19"/>
    <p:sldId id="300" r:id="rId20"/>
    <p:sldId id="318" r:id="rId21"/>
    <p:sldId id="290" r:id="rId22"/>
    <p:sldId id="317" r:id="rId23"/>
    <p:sldId id="289" r:id="rId24"/>
    <p:sldId id="316" r:id="rId25"/>
    <p:sldId id="330" r:id="rId26"/>
    <p:sldId id="336" r:id="rId27"/>
    <p:sldId id="337" r:id="rId28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1" autoAdjust="0"/>
    <p:restoredTop sz="95249" autoAdjust="0"/>
  </p:normalViewPr>
  <p:slideViewPr>
    <p:cSldViewPr snapToGrid="0" snapToObjects="1">
      <p:cViewPr varScale="1">
        <p:scale>
          <a:sx n="108" d="100"/>
          <a:sy n="108" d="100"/>
        </p:scale>
        <p:origin x="70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14-4-2021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14-4-2021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19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</a:t>
            </a:r>
            <a:r>
              <a:rPr lang="nl-NL" baseline="0" dirty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43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</a:t>
            </a:r>
            <a:r>
              <a:rPr lang="nl-NL" baseline="0" dirty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83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Ga snel</a:t>
            </a:r>
            <a:r>
              <a:rPr lang="nl-NL" baseline="0" dirty="0"/>
              <a:t> door de stof heen die je op voorgaande twee dia’s hebt behandeld. Sta stil bij de pijlen </a:t>
            </a:r>
            <a:r>
              <a:rPr lang="nl-NL" b="1" baseline="0" dirty="0"/>
              <a:t>Toezicht</a:t>
            </a:r>
            <a:r>
              <a:rPr lang="nl-NL" baseline="0" dirty="0"/>
              <a:t> en </a:t>
            </a:r>
            <a:r>
              <a:rPr lang="nl-NL" b="1" baseline="0" dirty="0"/>
              <a:t>Zienswijze</a:t>
            </a:r>
            <a:r>
              <a:rPr lang="nl-NL" baseline="0" dirty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65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6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hyperlink" Target="https://www.google.com/url?sa=i&amp;source=images&amp;cd=&amp;ved=2ahUKEwi68OiykqjbAhWFzqQKHUfLCZQQjRx6BAgBEAU&amp;url=https://commons.wikimedia.org/wiki/File:Immigranten_-_Fl%C3%BCchtlinge_beim_Grenz%C3%BCbergang_Wegscheid_(23116396565).jpg&amp;psig=AOvVaw3GW88Wtd5MOqfRLIpm5kc2&amp;ust=1527587838816055" TargetMode="Externa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4.jpg"/><Relationship Id="rId10" Type="http://schemas.openxmlformats.org/officeDocument/2006/relationships/image" Target="../media/image20.png"/><Relationship Id="rId4" Type="http://schemas.openxmlformats.org/officeDocument/2006/relationships/image" Target="../media/image12.jp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024788" y="3780000"/>
            <a:ext cx="776461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Voorbereidende les bij Provinciespel Noord-Brabant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" y="767447"/>
            <a:ext cx="2049577" cy="79857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7" y="2368626"/>
            <a:ext cx="3731164" cy="144982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739" y="449038"/>
            <a:ext cx="4476023" cy="335701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2" y="457137"/>
            <a:ext cx="3752528" cy="190725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65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2238"/>
            <a:ext cx="9144000" cy="900000"/>
          </a:xfrm>
        </p:spPr>
        <p:txBody>
          <a:bodyPr/>
          <a:lstStyle/>
          <a:p>
            <a:pPr algn="ctr"/>
            <a:r>
              <a:rPr lang="nl-NL" sz="2000" dirty="0"/>
              <a:t>De provincie moet geen windmolens plaatsen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ttp://www.stemwijzer.nl/logos/partijen/2010/GR/pvv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8" y="2586895"/>
            <a:ext cx="2010833" cy="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IJL-LINKS 23"/>
          <p:cNvSpPr/>
          <p:nvPr/>
        </p:nvSpPr>
        <p:spPr>
          <a:xfrm>
            <a:off x="11180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959199" y="1330060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7" name="PIJL-LINKS 26"/>
          <p:cNvSpPr/>
          <p:nvPr/>
        </p:nvSpPr>
        <p:spPr>
          <a:xfrm rot="10800000">
            <a:off x="551146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5945027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2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662" y="2013102"/>
            <a:ext cx="1303680" cy="7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17" y="3019186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95" y="725884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78" y="2071567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5" y="3695391"/>
            <a:ext cx="1152918" cy="11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180" y="3535054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61" y="3971877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36" y="2172486"/>
            <a:ext cx="1088884" cy="10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07" y="3319881"/>
            <a:ext cx="945820" cy="8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546" y="1790510"/>
            <a:ext cx="631651" cy="631651"/>
          </a:xfrm>
          <a:prstGeom prst="rect">
            <a:avLst/>
          </a:prstGeom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05094" y="4344163"/>
            <a:ext cx="1451665" cy="599734"/>
          </a:xfrm>
          <a:prstGeom prst="rect">
            <a:avLst/>
          </a:prstGeom>
        </p:spPr>
      </p:pic>
      <p:pic>
        <p:nvPicPr>
          <p:cNvPr id="3074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72" y="1753659"/>
            <a:ext cx="1126537" cy="48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828"/>
            <a:ext cx="9144000" cy="46836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0" y="2695574"/>
            <a:ext cx="7366000" cy="1571625"/>
          </a:xfrm>
        </p:spPr>
        <p:txBody>
          <a:bodyPr/>
          <a:lstStyle/>
          <a:p>
            <a:pPr lvl="0"/>
            <a:r>
              <a:rPr lang="nl-NL" dirty="0"/>
              <a:t>De provincie moet zich verzetten tegen de groei van Eindhoven Airport.</a:t>
            </a:r>
          </a:p>
        </p:txBody>
      </p:sp>
    </p:spTree>
    <p:extLst>
      <p:ext uri="{BB962C8B-B14F-4D97-AF65-F5344CB8AC3E}">
        <p14:creationId xmlns:p14="http://schemas.microsoft.com/office/powerpoint/2010/main" val="4041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458" y="434249"/>
            <a:ext cx="8730062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/>
              <a:t>De provincie moet zich verzetten tegen de groei van Eindhoven Airport.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392807" y="1334249"/>
            <a:ext cx="0" cy="356332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8" y="2583520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08" y="3536550"/>
            <a:ext cx="741076" cy="4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Afbeeldingsresultaat voor immigrante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7378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immigrante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480438" y="111350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7829" y="108500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381868" y="1451413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028139" y="145141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" y="3501939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75" y="2071864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89" y="409851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09" y="3797255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79" y="2832636"/>
            <a:ext cx="1819420" cy="53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18" y="2591116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39" y="3643107"/>
            <a:ext cx="531669" cy="5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40" y="2163354"/>
            <a:ext cx="436718" cy="3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3137" y="4131977"/>
            <a:ext cx="958097" cy="404905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872" y="3679734"/>
            <a:ext cx="462799" cy="456305"/>
          </a:xfrm>
          <a:prstGeom prst="rect">
            <a:avLst/>
          </a:prstGeom>
        </p:spPr>
      </p:pic>
      <p:pic>
        <p:nvPicPr>
          <p:cNvPr id="4098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36" y="4465781"/>
            <a:ext cx="1146031" cy="4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848"/>
            <a:ext cx="9144000" cy="46626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828" y="752131"/>
            <a:ext cx="8303172" cy="1413000"/>
          </a:xfrm>
        </p:spPr>
        <p:txBody>
          <a:bodyPr/>
          <a:lstStyle/>
          <a:p>
            <a:pPr lvl="0"/>
            <a:r>
              <a:rPr lang="nl-NL"/>
              <a:t>De provincie moet een fonds oprichten waaruit burgers goedkoop kunnen lenen voor de verduurzaming van hun huis.</a:t>
            </a:r>
          </a:p>
        </p:txBody>
      </p:sp>
    </p:spTree>
    <p:extLst>
      <p:ext uri="{BB962C8B-B14F-4D97-AF65-F5344CB8AC3E}">
        <p14:creationId xmlns:p14="http://schemas.microsoft.com/office/powerpoint/2010/main" val="15775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698" y="414639"/>
            <a:ext cx="8866909" cy="900000"/>
          </a:xfrm>
        </p:spPr>
        <p:txBody>
          <a:bodyPr>
            <a:noAutofit/>
          </a:bodyPr>
          <a:lstStyle/>
          <a:p>
            <a:pPr lvl="0" algn="ctr"/>
            <a:r>
              <a:rPr lang="nl-NL" sz="1600" dirty="0"/>
              <a:t>De provincie moet een fonds oprichten waaruit burgers goedkoop kunnen lenen voor de verduurzaming van hun huis.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541239"/>
            <a:ext cx="0" cy="335633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20274"/>
          <a:stretch/>
        </p:blipFill>
        <p:spPr bwMode="auto">
          <a:xfrm>
            <a:off x="6232440" y="4039227"/>
            <a:ext cx="1866097" cy="5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99" y="2894055"/>
            <a:ext cx="1263113" cy="7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IJL-LINKS 21"/>
          <p:cNvSpPr/>
          <p:nvPr/>
        </p:nvSpPr>
        <p:spPr>
          <a:xfrm>
            <a:off x="1585957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587037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107229" y="158703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28" name="Picture 2" descr="GroenLink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2" y="2905753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ocialistische Partij (SP)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20" y="4162150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arty for the Animals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17" y="2216193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v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05" y="1582134"/>
            <a:ext cx="871428" cy="8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4" y="4325453"/>
            <a:ext cx="1434629" cy="4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10" y="2444401"/>
            <a:ext cx="800398" cy="8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CDA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52" y="2678097"/>
            <a:ext cx="850388" cy="8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7" descr="50PLUS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07" y="3988247"/>
            <a:ext cx="882310" cy="7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9021" y="4265927"/>
            <a:ext cx="631651" cy="631651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0605" y="940913"/>
            <a:ext cx="1451665" cy="599734"/>
          </a:xfrm>
          <a:prstGeom prst="rect">
            <a:avLst/>
          </a:prstGeom>
        </p:spPr>
      </p:pic>
      <p:pic>
        <p:nvPicPr>
          <p:cNvPr id="5122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80" y="3104486"/>
            <a:ext cx="1197986" cy="5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1012"/>
            <a:ext cx="9144001" cy="46624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17600"/>
            <a:ext cx="7441324" cy="1289269"/>
          </a:xfrm>
        </p:spPr>
        <p:txBody>
          <a:bodyPr/>
          <a:lstStyle/>
          <a:p>
            <a:pPr algn="l"/>
            <a:r>
              <a:rPr lang="nl-NL" dirty="0"/>
              <a:t>Het openbaar vervoer moet gratis worden voor ouderen op kosten van de provincie. </a:t>
            </a:r>
          </a:p>
        </p:txBody>
      </p:sp>
    </p:spTree>
    <p:extLst>
      <p:ext uri="{BB962C8B-B14F-4D97-AF65-F5344CB8AC3E}">
        <p14:creationId xmlns:p14="http://schemas.microsoft.com/office/powerpoint/2010/main" val="2523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903" y="366282"/>
            <a:ext cx="7858499" cy="900000"/>
          </a:xfrm>
        </p:spPr>
        <p:txBody>
          <a:bodyPr/>
          <a:lstStyle/>
          <a:p>
            <a:r>
              <a:rPr lang="nl-NL" dirty="0"/>
              <a:t>Het openbaar vervoer moet gratis worden voor ouderen op kosten van de provincie. 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459251"/>
            <a:ext cx="0" cy="359071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22003"/>
          <a:stretch/>
        </p:blipFill>
        <p:spPr bwMode="auto">
          <a:xfrm>
            <a:off x="541503" y="3393601"/>
            <a:ext cx="2304256" cy="6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IJL-LINKS 21"/>
          <p:cNvSpPr/>
          <p:nvPr/>
        </p:nvSpPr>
        <p:spPr>
          <a:xfrm>
            <a:off x="1361094" y="1266282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5354970" y="123665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231081" y="162071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788917" y="158484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26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88" y="3207897"/>
            <a:ext cx="1028848" cy="5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oenLink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2733530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ocialistische Partij (SP)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785" y="2585783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arty for the Animals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93" y="257945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Fv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51" y="3544213"/>
            <a:ext cx="631809" cy="6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68" y="4516118"/>
            <a:ext cx="1217970" cy="36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4" y="2382446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5" descr="CDA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66" y="203086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" descr="50PLUS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9" y="4279051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Afbeelding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9317" y="4407672"/>
            <a:ext cx="1198387" cy="495825"/>
          </a:xfrm>
          <a:prstGeom prst="rect">
            <a:avLst/>
          </a:prstGeom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8673" y="4121348"/>
            <a:ext cx="631651" cy="631651"/>
          </a:xfrm>
          <a:prstGeom prst="rect">
            <a:avLst/>
          </a:prstGeom>
        </p:spPr>
      </p:pic>
      <p:pic>
        <p:nvPicPr>
          <p:cNvPr id="6146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91" y="3930615"/>
            <a:ext cx="20097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Buurthuis de Sleutel DSCF78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0" y="411437"/>
            <a:ext cx="9144000" cy="47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86150" y="1438255"/>
            <a:ext cx="5657849" cy="1533545"/>
          </a:xfrm>
        </p:spPr>
        <p:txBody>
          <a:bodyPr/>
          <a:lstStyle/>
          <a:p>
            <a:pPr algn="l"/>
            <a:r>
              <a:rPr lang="nl-NL" dirty="0"/>
              <a:t>De provincie moet meebetalen aan het openhouden van buurthuizen in kleine dorpen</a:t>
            </a:r>
          </a:p>
        </p:txBody>
      </p:sp>
    </p:spTree>
    <p:extLst>
      <p:ext uri="{BB962C8B-B14F-4D97-AF65-F5344CB8AC3E}">
        <p14:creationId xmlns:p14="http://schemas.microsoft.com/office/powerpoint/2010/main" val="2018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21" y="414638"/>
            <a:ext cx="8669011" cy="805645"/>
          </a:xfrm>
        </p:spPr>
        <p:txBody>
          <a:bodyPr>
            <a:normAutofit fontScale="90000"/>
          </a:bodyPr>
          <a:lstStyle/>
          <a:p>
            <a:r>
              <a:rPr lang="nl-NL" dirty="0"/>
              <a:t>De provincie moet meebetalen aan het openhouden van buurthuizen in kleine dorpen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7496" y="1409700"/>
            <a:ext cx="0" cy="373380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15462"/>
          <a:stretch/>
        </p:blipFill>
        <p:spPr bwMode="auto">
          <a:xfrm>
            <a:off x="6100318" y="3635452"/>
            <a:ext cx="2304256" cy="7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18" y="2555393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Afbeeldingsresultaat voor wi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wiet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585957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72188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648108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134770" y="164810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15" name="Picture 2" descr="GroenLink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0" y="2875136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ocialistische Partij (SP)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1" y="438910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arty for the Animals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598" y="1576045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v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58" y="2452855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7" y="3276600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46" y="3084888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5" descr="CDA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064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7" descr="50PLUS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7" y="2826586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8399" y="4054045"/>
            <a:ext cx="1451665" cy="599734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2303" y="4446064"/>
            <a:ext cx="631651" cy="631651"/>
          </a:xfrm>
          <a:prstGeom prst="rect">
            <a:avLst/>
          </a:prstGeom>
        </p:spPr>
      </p:pic>
      <p:pic>
        <p:nvPicPr>
          <p:cNvPr id="7170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4" y="3847603"/>
            <a:ext cx="1174015" cy="50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boom, gras, buiten, water&#10;&#10;Automatisch gegenereerde beschrijving">
            <a:extLst>
              <a:ext uri="{FF2B5EF4-FFF2-40B4-BE49-F238E27FC236}">
                <a16:creationId xmlns:a16="http://schemas.microsoft.com/office/drawing/2014/main" id="{9FE88CEA-672C-4C9E-969F-9F32F5AC5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9" y="432522"/>
            <a:ext cx="9153092" cy="47135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0887" y="2975170"/>
            <a:ext cx="8173113" cy="1583069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De provincie moet vervallen vakantieparken tegengaan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Wie doet wat?</a:t>
            </a:r>
          </a:p>
          <a:p>
            <a:r>
              <a:rPr lang="nl-NL" dirty="0"/>
              <a:t>Van Probleem naar oplossing</a:t>
            </a:r>
          </a:p>
          <a:p>
            <a:r>
              <a:rPr lang="nl-NL" dirty="0"/>
              <a:t>Krachtenveld gemeente en provincie</a:t>
            </a:r>
          </a:p>
          <a:p>
            <a:r>
              <a:rPr lang="nl-NL" dirty="0"/>
              <a:t>Over de Lijn Noord-Brabant</a:t>
            </a:r>
          </a:p>
          <a:p>
            <a:r>
              <a:rPr lang="nl-NL" dirty="0"/>
              <a:t>Voorbereiding gesprek Statenlid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pic>
        <p:nvPicPr>
          <p:cNvPr id="1026" name="Picture 2" descr="20171107_BvV_ROC_Amsterdam_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9" r="1925" b="7353"/>
          <a:stretch/>
        </p:blipFill>
        <p:spPr bwMode="auto">
          <a:xfrm flipH="1">
            <a:off x="-1" y="463500"/>
            <a:ext cx="183379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Noord-Brabant</a:t>
            </a:r>
          </a:p>
        </p:txBody>
      </p:sp>
    </p:spTree>
    <p:extLst>
      <p:ext uri="{BB962C8B-B14F-4D97-AF65-F5344CB8AC3E}">
        <p14:creationId xmlns:p14="http://schemas.microsoft.com/office/powerpoint/2010/main" val="21784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38" y="432352"/>
            <a:ext cx="8945562" cy="697948"/>
          </a:xfrm>
        </p:spPr>
        <p:txBody>
          <a:bodyPr/>
          <a:lstStyle/>
          <a:p>
            <a:r>
              <a:rPr lang="nl-NL" sz="2000" dirty="0"/>
              <a:t>De provincie moet vervallen vakantieparken tegengaan.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1585" y="1442934"/>
            <a:ext cx="10454" cy="345464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88" y="4369737"/>
            <a:ext cx="1265479" cy="5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19" y="3396920"/>
            <a:ext cx="1287076" cy="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IJL-LINKS 21"/>
          <p:cNvSpPr/>
          <p:nvPr/>
        </p:nvSpPr>
        <p:spPr>
          <a:xfrm>
            <a:off x="1585957" y="1219199"/>
            <a:ext cx="2536057" cy="1018573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625153" y="1219198"/>
            <a:ext cx="2481040" cy="1020619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68902" y="1442934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107229" y="141452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71" y="2089946"/>
            <a:ext cx="1325707" cy="14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15" y="2923778"/>
            <a:ext cx="604328" cy="3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34" y="3923178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2" y="1563272"/>
            <a:ext cx="792992" cy="8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37" y="2977333"/>
            <a:ext cx="1023140" cy="30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5" y="3893945"/>
            <a:ext cx="559696" cy="6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42" y="3015632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00" y="2311721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6985" y="2951228"/>
            <a:ext cx="1451665" cy="599734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6007" y="2089938"/>
            <a:ext cx="631651" cy="631651"/>
          </a:xfrm>
          <a:prstGeom prst="rect">
            <a:avLst/>
          </a:prstGeom>
        </p:spPr>
      </p:pic>
      <p:pic>
        <p:nvPicPr>
          <p:cNvPr id="8194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4" y="2980498"/>
            <a:ext cx="1098706" cy="4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wbe-noordkop.nl/files/fullsizeoutput_8f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0" b="5410"/>
          <a:stretch/>
        </p:blipFill>
        <p:spPr bwMode="auto">
          <a:xfrm>
            <a:off x="0" y="102876"/>
            <a:ext cx="9144000" cy="5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775" y="3644463"/>
            <a:ext cx="8324849" cy="1022788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veroorzaken</a:t>
            </a:r>
          </a:p>
        </p:txBody>
      </p:sp>
    </p:spTree>
    <p:extLst>
      <p:ext uri="{BB962C8B-B14F-4D97-AF65-F5344CB8AC3E}">
        <p14:creationId xmlns:p14="http://schemas.microsoft.com/office/powerpoint/2010/main" val="35671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789" y="376803"/>
            <a:ext cx="8070273" cy="900000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veroorzaken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330489"/>
            <a:ext cx="0" cy="372641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b="27065"/>
          <a:stretch/>
        </p:blipFill>
        <p:spPr bwMode="auto">
          <a:xfrm>
            <a:off x="6826695" y="4318210"/>
            <a:ext cx="2304256" cy="5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6" y="3125745"/>
            <a:ext cx="1098842" cy="6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IJL-LINKS 21"/>
          <p:cNvSpPr/>
          <p:nvPr/>
        </p:nvSpPr>
        <p:spPr>
          <a:xfrm>
            <a:off x="1566262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871666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29081" y="1696636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164774" y="1716965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2" y="2808585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6" y="3603010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10" y="360301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16" y="3519033"/>
            <a:ext cx="862888" cy="8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90" y="3397341"/>
            <a:ext cx="1496137" cy="4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05" y="2431967"/>
            <a:ext cx="829059" cy="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95" y="2459070"/>
            <a:ext cx="870194" cy="8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58" y="2372544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919" y="2623136"/>
            <a:ext cx="1451665" cy="599734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5925" y="3585516"/>
            <a:ext cx="631651" cy="631651"/>
          </a:xfrm>
          <a:prstGeom prst="rect">
            <a:avLst/>
          </a:prstGeom>
        </p:spPr>
      </p:pic>
      <p:pic>
        <p:nvPicPr>
          <p:cNvPr id="9218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83" y="4066096"/>
            <a:ext cx="20097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533"/>
            <a:ext cx="9144000" cy="46819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775" y="3644463"/>
            <a:ext cx="8324849" cy="1022788"/>
          </a:xfrm>
        </p:spPr>
        <p:txBody>
          <a:bodyPr/>
          <a:lstStyle/>
          <a:p>
            <a:r>
              <a:rPr lang="nl-NL" dirty="0"/>
              <a:t>Het is prima als een stukje natuur plaatsmaakt voor een bedrijventerrein</a:t>
            </a:r>
          </a:p>
        </p:txBody>
      </p:sp>
    </p:spTree>
    <p:extLst>
      <p:ext uri="{BB962C8B-B14F-4D97-AF65-F5344CB8AC3E}">
        <p14:creationId xmlns:p14="http://schemas.microsoft.com/office/powerpoint/2010/main" val="19053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789" y="376803"/>
            <a:ext cx="8070273" cy="900000"/>
          </a:xfrm>
        </p:spPr>
        <p:txBody>
          <a:bodyPr/>
          <a:lstStyle/>
          <a:p>
            <a:r>
              <a:rPr lang="nl-NL" dirty="0"/>
              <a:t>Het is prima als een stukje natuur plaatsmaakt voor een bedrijventerrein.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330489"/>
            <a:ext cx="0" cy="372641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b="27065"/>
          <a:stretch/>
        </p:blipFill>
        <p:spPr bwMode="auto">
          <a:xfrm>
            <a:off x="177025" y="4045560"/>
            <a:ext cx="2304256" cy="5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39" y="3816043"/>
            <a:ext cx="1098842" cy="6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IJL-LINKS 21"/>
          <p:cNvSpPr/>
          <p:nvPr/>
        </p:nvSpPr>
        <p:spPr>
          <a:xfrm>
            <a:off x="1566262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871666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29081" y="1696636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164774" y="1716965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105" y="1032027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98" y="4111684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83" y="4546185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5" y="2567732"/>
            <a:ext cx="862888" cy="8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90" y="3397341"/>
            <a:ext cx="1496137" cy="4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23" y="3051881"/>
            <a:ext cx="829059" cy="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00" y="2139395"/>
            <a:ext cx="870194" cy="8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93" y="258790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919" y="2623136"/>
            <a:ext cx="1451665" cy="599734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8240" y="2907044"/>
            <a:ext cx="631651" cy="631651"/>
          </a:xfrm>
          <a:prstGeom prst="rect">
            <a:avLst/>
          </a:prstGeom>
        </p:spPr>
      </p:pic>
      <p:pic>
        <p:nvPicPr>
          <p:cNvPr id="9218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12" y="3851011"/>
            <a:ext cx="20097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4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ze gemeenten in Overijssel hebben een nieuw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61" y="1357200"/>
            <a:ext cx="1799477" cy="1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26657" b="35309"/>
          <a:stretch/>
        </p:blipFill>
        <p:spPr>
          <a:xfrm>
            <a:off x="3599997" y="2602904"/>
            <a:ext cx="3854567" cy="9902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599997" y="3834000"/>
            <a:ext cx="5134099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kstvak 20"/>
          <p:cNvSpPr txBox="1"/>
          <p:nvPr/>
        </p:nvSpPr>
        <p:spPr>
          <a:xfrm>
            <a:off x="2163661" y="1864257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Wethouders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59998" y="729611"/>
            <a:ext cx="6270171" cy="900000"/>
          </a:xfrm>
          <a:ln>
            <a:noFill/>
          </a:ln>
        </p:spPr>
        <p:txBody>
          <a:bodyPr/>
          <a:lstStyle/>
          <a:p>
            <a:r>
              <a:rPr lang="nl-NL" dirty="0"/>
              <a:t>De macht in de gemeente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163661" y="1355165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Burgemeester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159997" y="2602904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Gemeenteraad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2160000" y="3834000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Kiezers </a:t>
            </a:r>
            <a:br>
              <a:rPr lang="nl-NL" sz="1400" b="1" dirty="0">
                <a:solidFill>
                  <a:schemeClr val="bg1"/>
                </a:solidFill>
              </a:rPr>
            </a:br>
            <a:r>
              <a:rPr lang="nl-NL" sz="1000" b="1" dirty="0">
                <a:solidFill>
                  <a:schemeClr val="bg1"/>
                </a:solidFill>
              </a:rPr>
              <a:t>(burgers)</a:t>
            </a:r>
          </a:p>
        </p:txBody>
      </p:sp>
      <p:grpSp>
        <p:nvGrpSpPr>
          <p:cNvPr id="12" name="Groeperen 11"/>
          <p:cNvGrpSpPr/>
          <p:nvPr/>
        </p:nvGrpSpPr>
        <p:grpSpPr>
          <a:xfrm>
            <a:off x="2259498" y="3322468"/>
            <a:ext cx="1002716" cy="720000"/>
            <a:chOff x="3527998" y="3322468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098724"/>
            <a:ext cx="995769" cy="720000"/>
            <a:chOff x="3527998" y="33224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r="21484"/>
          <a:stretch/>
        </p:blipFill>
        <p:spPr>
          <a:xfrm>
            <a:off x="0" y="464398"/>
            <a:ext cx="1822212" cy="4679101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722749" y="2089425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VOORSTEL</a:t>
              </a:r>
              <a:endParaRPr lang="nl-NL" spc="100" dirty="0"/>
            </a:p>
          </p:txBody>
        </p:sp>
      </p:grpSp>
      <p:grpSp>
        <p:nvGrpSpPr>
          <p:cNvPr id="50" name="Groeperen 49"/>
          <p:cNvGrpSpPr/>
          <p:nvPr/>
        </p:nvGrpSpPr>
        <p:grpSpPr>
          <a:xfrm>
            <a:off x="4238604" y="2084343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BESLUIT</a:t>
              </a:r>
              <a:endParaRPr lang="nl-NL" spc="100" dirty="0"/>
            </a:p>
          </p:txBody>
        </p:sp>
      </p:grpSp>
      <p:pic>
        <p:nvPicPr>
          <p:cNvPr id="41" name="Afbeelding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3" y="1357200"/>
            <a:ext cx="1484885" cy="991160"/>
          </a:xfrm>
          <a:prstGeom prst="rect">
            <a:avLst/>
          </a:prstGeom>
        </p:spPr>
      </p:pic>
      <p:grpSp>
        <p:nvGrpSpPr>
          <p:cNvPr id="13" name="Groeperen 12"/>
          <p:cNvGrpSpPr/>
          <p:nvPr/>
        </p:nvGrpSpPr>
        <p:grpSpPr>
          <a:xfrm>
            <a:off x="4640579" y="1355164"/>
            <a:ext cx="4136317" cy="990000"/>
            <a:chOff x="4640579" y="1357200"/>
            <a:chExt cx="4136317" cy="990000"/>
          </a:xfrm>
        </p:grpSpPr>
        <p:sp>
          <p:nvSpPr>
            <p:cNvPr id="42" name="Tekstvak 41"/>
            <p:cNvSpPr txBox="1"/>
            <p:nvPr/>
          </p:nvSpPr>
          <p:spPr>
            <a:xfrm>
              <a:off x="7694678" y="1357200"/>
              <a:ext cx="1082218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>
                  <a:solidFill>
                    <a:schemeClr val="bg1"/>
                  </a:solidFill>
                </a:rPr>
                <a:t>Regering</a:t>
              </a:r>
            </a:p>
            <a:p>
              <a:pPr algn="ctr"/>
              <a:r>
                <a:rPr lang="nl-NL" sz="1000" b="1" dirty="0">
                  <a:solidFill>
                    <a:schemeClr val="bg1"/>
                  </a:solidFill>
                </a:rPr>
                <a:t>(koning en ministers)</a:t>
              </a:r>
            </a:p>
          </p:txBody>
        </p:sp>
        <p:grpSp>
          <p:nvGrpSpPr>
            <p:cNvPr id="49" name="Groeperen 48"/>
            <p:cNvGrpSpPr/>
            <p:nvPr/>
          </p:nvGrpSpPr>
          <p:grpSpPr>
            <a:xfrm>
              <a:off x="4640579" y="1868400"/>
              <a:ext cx="1739745" cy="276999"/>
              <a:chOff x="5009094" y="1550740"/>
              <a:chExt cx="1978101" cy="276999"/>
            </a:xfrm>
          </p:grpSpPr>
          <p:sp>
            <p:nvSpPr>
              <p:cNvPr id="36" name="Vijfhoek 35"/>
              <p:cNvSpPr/>
              <p:nvPr/>
            </p:nvSpPr>
            <p:spPr>
              <a:xfrm rot="10800000">
                <a:off x="5009094" y="1569741"/>
                <a:ext cx="1978101" cy="251999"/>
              </a:xfrm>
              <a:prstGeom prst="homePlat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r="5400000" algn="ctr" rotWithShape="0">
                  <a:schemeClr val="tx2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338672" y="1550740"/>
                <a:ext cx="1052596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1200" spc="100" dirty="0"/>
                  <a:t>BENOEMT</a:t>
                </a:r>
                <a:endParaRPr lang="nl-NL" spc="100" dirty="0"/>
              </a:p>
            </p:txBody>
          </p:sp>
        </p:grpSp>
      </p:grpSp>
      <p:sp>
        <p:nvSpPr>
          <p:cNvPr id="44" name="Tekstvak 43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Noord-Brabant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6" y="2609037"/>
            <a:ext cx="3855685" cy="989224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601167" y="3821719"/>
            <a:ext cx="523806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nl-NL" dirty="0"/>
              <a:t>De macht in de provincie</a:t>
            </a:r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97" r="3339" b="3821"/>
          <a:stretch/>
        </p:blipFill>
        <p:spPr>
          <a:xfrm>
            <a:off x="6270962" y="1334762"/>
            <a:ext cx="1484885" cy="9911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90708" y="1344290"/>
            <a:ext cx="1767030" cy="15559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Commissaris van de Koning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Regering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00884" y="1355164"/>
            <a:ext cx="3499116" cy="503999"/>
            <a:chOff x="88423" y="1348028"/>
            <a:chExt cx="3499116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2147539" y="134802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>
                  <a:solidFill>
                    <a:schemeClr val="bg1"/>
                  </a:solidFill>
                </a:rPr>
                <a:t>Commissaris </a:t>
              </a:r>
              <a:br>
                <a:rPr lang="nl-NL" sz="1400" b="1" dirty="0">
                  <a:solidFill>
                    <a:schemeClr val="bg1"/>
                  </a:solidFill>
                </a:rPr>
              </a:br>
              <a:r>
                <a:rPr lang="nl-NL" sz="1400" b="1" dirty="0">
                  <a:solidFill>
                    <a:schemeClr val="bg1"/>
                  </a:solidFill>
                </a:rPr>
                <a:t>van de Koning</a:t>
              </a:r>
            </a:p>
          </p:txBody>
        </p:sp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3" y="1361281"/>
              <a:ext cx="1291524" cy="184503"/>
            </a:xfrm>
            <a:prstGeom prst="rect">
              <a:avLst/>
            </a:prstGeom>
          </p:spPr>
        </p:pic>
      </p:grpSp>
      <p:grpSp>
        <p:nvGrpSpPr>
          <p:cNvPr id="17" name="Groeperen 16"/>
          <p:cNvGrpSpPr/>
          <p:nvPr/>
        </p:nvGrpSpPr>
        <p:grpSpPr>
          <a:xfrm>
            <a:off x="100884" y="1620000"/>
            <a:ext cx="3496854" cy="754281"/>
            <a:chOff x="100884" y="1620000"/>
            <a:chExt cx="3496854" cy="754281"/>
          </a:xfrm>
        </p:grpSpPr>
        <p:sp>
          <p:nvSpPr>
            <p:cNvPr id="21" name="Tekstvak 20"/>
            <p:cNvSpPr txBox="1"/>
            <p:nvPr/>
          </p:nvSpPr>
          <p:spPr>
            <a:xfrm>
              <a:off x="2157738" y="1870282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>
                  <a:solidFill>
                    <a:schemeClr val="bg1"/>
                  </a:solidFill>
                </a:rPr>
                <a:t>Gedeputeerden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620000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00884" y="1873120"/>
            <a:ext cx="3496854" cy="2950280"/>
            <a:chOff x="100884" y="1873120"/>
            <a:chExt cx="3496854" cy="2950280"/>
          </a:xfrm>
        </p:grpSpPr>
        <p:sp>
          <p:nvSpPr>
            <p:cNvPr id="25" name="Tekstvak 24"/>
            <p:cNvSpPr txBox="1"/>
            <p:nvPr/>
          </p:nvSpPr>
          <p:spPr>
            <a:xfrm>
              <a:off x="2157738" y="3833400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>
                  <a:solidFill>
                    <a:schemeClr val="bg1"/>
                  </a:solidFill>
                </a:rPr>
                <a:t>Kiezers </a:t>
              </a:r>
              <a:br>
                <a:rPr lang="nl-NL" sz="1400" b="1" dirty="0">
                  <a:solidFill>
                    <a:schemeClr val="bg1"/>
                  </a:solidFill>
                </a:rPr>
              </a:br>
              <a:r>
                <a:rPr lang="nl-NL" sz="1000" b="1" dirty="0">
                  <a:solidFill>
                    <a:schemeClr val="bg1"/>
                  </a:solidFill>
                </a:rPr>
                <a:t>(burgers)</a:t>
              </a: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873120"/>
              <a:ext cx="1291524" cy="184503"/>
            </a:xfrm>
            <a:prstGeom prst="rect">
              <a:avLst/>
            </a:prstGeom>
          </p:spPr>
        </p:pic>
      </p:grpSp>
      <p:grpSp>
        <p:nvGrpSpPr>
          <p:cNvPr id="18" name="Groeperen 17"/>
          <p:cNvGrpSpPr/>
          <p:nvPr/>
        </p:nvGrpSpPr>
        <p:grpSpPr>
          <a:xfrm>
            <a:off x="100884" y="2149639"/>
            <a:ext cx="3496854" cy="1443718"/>
            <a:chOff x="100884" y="2149639"/>
            <a:chExt cx="3496854" cy="1443718"/>
          </a:xfrm>
        </p:grpSpPr>
        <p:sp>
          <p:nvSpPr>
            <p:cNvPr id="23" name="Tekstvak 22"/>
            <p:cNvSpPr txBox="1"/>
            <p:nvPr/>
          </p:nvSpPr>
          <p:spPr>
            <a:xfrm>
              <a:off x="2157738" y="260335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>
                  <a:solidFill>
                    <a:schemeClr val="bg1"/>
                  </a:solidFill>
                </a:rPr>
                <a:t>Provinciale </a:t>
              </a:r>
              <a:br>
                <a:rPr lang="nl-NL" sz="1400" b="1" dirty="0">
                  <a:solidFill>
                    <a:schemeClr val="bg1"/>
                  </a:solidFill>
                </a:rPr>
              </a:br>
              <a:r>
                <a:rPr lang="nl-NL" sz="1400" b="1" dirty="0">
                  <a:solidFill>
                    <a:schemeClr val="bg1"/>
                  </a:solidFill>
                </a:rPr>
                <a:t>Staten</a:t>
              </a: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2149639"/>
              <a:ext cx="1291524" cy="184503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100884" y="1315759"/>
            <a:ext cx="8737181" cy="1273907"/>
            <a:chOff x="136739" y="1279330"/>
            <a:chExt cx="8737181" cy="1273907"/>
          </a:xfrm>
        </p:grpSpPr>
        <p:grpSp>
          <p:nvGrpSpPr>
            <p:cNvPr id="13" name="Groeperen 12"/>
            <p:cNvGrpSpPr/>
            <p:nvPr/>
          </p:nvGrpSpPr>
          <p:grpSpPr>
            <a:xfrm>
              <a:off x="4474598" y="1279330"/>
              <a:ext cx="4399322" cy="1015420"/>
              <a:chOff x="4474598" y="1279330"/>
              <a:chExt cx="4399322" cy="1015420"/>
            </a:xfrm>
          </p:grpSpPr>
          <p:sp>
            <p:nvSpPr>
              <p:cNvPr id="42" name="Tekstvak 41"/>
              <p:cNvSpPr txBox="1"/>
              <p:nvPr/>
            </p:nvSpPr>
            <p:spPr>
              <a:xfrm>
                <a:off x="7791702" y="1295149"/>
                <a:ext cx="1082218" cy="9996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>
                    <a:solidFill>
                      <a:schemeClr val="bg1"/>
                    </a:solidFill>
                  </a:rPr>
                  <a:t>Regering</a:t>
                </a:r>
              </a:p>
              <a:p>
                <a:pPr algn="ctr"/>
                <a:r>
                  <a:rPr lang="nl-NL" sz="1000" b="1" dirty="0">
                    <a:solidFill>
                      <a:schemeClr val="bg1"/>
                    </a:solidFill>
                  </a:rPr>
                  <a:t>(koning en ministers)</a:t>
                </a:r>
              </a:p>
            </p:txBody>
          </p:sp>
          <p:grpSp>
            <p:nvGrpSpPr>
              <p:cNvPr id="49" name="Groeperen 48"/>
              <p:cNvGrpSpPr/>
              <p:nvPr/>
            </p:nvGrpSpPr>
            <p:grpSpPr>
              <a:xfrm>
                <a:off x="4474598" y="1279330"/>
                <a:ext cx="1880329" cy="276999"/>
                <a:chOff x="4820372" y="961670"/>
                <a:chExt cx="2137946" cy="276999"/>
              </a:xfrm>
            </p:grpSpPr>
            <p:sp>
              <p:nvSpPr>
                <p:cNvPr id="36" name="Vijfhoek 35"/>
                <p:cNvSpPr/>
                <p:nvPr/>
              </p:nvSpPr>
              <p:spPr>
                <a:xfrm rot="10800000">
                  <a:off x="4820372" y="980674"/>
                  <a:ext cx="2137946" cy="251999"/>
                </a:xfrm>
                <a:prstGeom prst="homePlat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8100" dir="5400000" algn="ctr" rotWithShape="0">
                    <a:schemeClr val="tx2">
                      <a:lumMod val="75000"/>
                      <a:lumOff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00"/>
                </a:p>
              </p:txBody>
            </p:sp>
            <p:sp>
              <p:nvSpPr>
                <p:cNvPr id="37" name="Rechthoek 36"/>
                <p:cNvSpPr/>
                <p:nvPr/>
              </p:nvSpPr>
              <p:spPr>
                <a:xfrm>
                  <a:off x="5309792" y="961670"/>
                  <a:ext cx="1052596" cy="27699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l-NL" sz="1200" spc="100" dirty="0"/>
                    <a:t>BENOEMT</a:t>
                  </a:r>
                </a:p>
              </p:txBody>
            </p:sp>
          </p:grpSp>
        </p:grp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39" y="2368734"/>
              <a:ext cx="1291524" cy="184503"/>
            </a:xfrm>
            <a:prstGeom prst="rect">
              <a:avLst/>
            </a:prstGeom>
          </p:spPr>
        </p:pic>
      </p:grpSp>
      <p:grpSp>
        <p:nvGrpSpPr>
          <p:cNvPr id="12" name="Groeperen 11"/>
          <p:cNvGrpSpPr/>
          <p:nvPr/>
        </p:nvGrpSpPr>
        <p:grpSpPr>
          <a:xfrm>
            <a:off x="2259498" y="3428343"/>
            <a:ext cx="1002716" cy="720000"/>
            <a:chOff x="3527998" y="3428343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716343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214224"/>
            <a:ext cx="995769" cy="720000"/>
            <a:chOff x="3527998" y="34379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7259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sp>
        <p:nvSpPr>
          <p:cNvPr id="57" name="Tekstvak 56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</p:txBody>
      </p:sp>
      <p:grpSp>
        <p:nvGrpSpPr>
          <p:cNvPr id="51" name="Groeperen 50"/>
          <p:cNvGrpSpPr/>
          <p:nvPr/>
        </p:nvGrpSpPr>
        <p:grpSpPr>
          <a:xfrm>
            <a:off x="3300718" y="2190375"/>
            <a:ext cx="276999" cy="1052596"/>
            <a:chOff x="2433894" y="2137508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46096" y="2525306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VOORSTEL</a:t>
              </a:r>
              <a:endParaRPr lang="nl-NL" spc="100" dirty="0"/>
            </a:p>
          </p:txBody>
        </p:sp>
      </p:grpSp>
      <p:pic>
        <p:nvPicPr>
          <p:cNvPr id="1030" name="Picture 6" descr="Ina Adema - Wikipe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196" y="1342569"/>
            <a:ext cx="442600" cy="52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0839" y="1864258"/>
            <a:ext cx="1771051" cy="764476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983397" y="2118278"/>
            <a:ext cx="276999" cy="1110005"/>
            <a:chOff x="3981558" y="2174918"/>
            <a:chExt cx="276999" cy="1038073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54044" y="2608536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601021" y="2555455"/>
              <a:ext cx="103807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BESLUIT</a:t>
              </a:r>
              <a:endParaRPr lang="nl-NL" spc="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74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7283355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7283353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7283355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7283353" y="3826737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907304" y="1094839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31348" r="17529" b="41611"/>
          <a:stretch/>
        </p:blipFill>
        <p:spPr>
          <a:xfrm>
            <a:off x="3599998" y="3826737"/>
            <a:ext cx="3683353" cy="9894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481221" y="1355163"/>
            <a:ext cx="1767030" cy="3271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Burgemeester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Commissaris van de Koning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Gemeenteraad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Regering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Wethouders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79626" y="1345123"/>
            <a:ext cx="8543725" cy="503999"/>
            <a:chOff x="179626" y="1345123"/>
            <a:chExt cx="8543725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7283351" y="1345123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Commissaris </a:t>
              </a:r>
              <a:br>
                <a:rPr lang="nl-NL" sz="1200" b="1" dirty="0">
                  <a:solidFill>
                    <a:schemeClr val="bg1"/>
                  </a:solidFill>
                </a:rPr>
              </a:br>
              <a:r>
                <a:rPr lang="nl-NL" sz="1200" b="1" dirty="0">
                  <a:solidFill>
                    <a:schemeClr val="bg1"/>
                  </a:solidFill>
                </a:rPr>
                <a:t>van de Koning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544062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72572" y="1801963"/>
            <a:ext cx="8550783" cy="566294"/>
            <a:chOff x="179626" y="1781023"/>
            <a:chExt cx="8550783" cy="566294"/>
          </a:xfrm>
        </p:grpSpPr>
        <p:sp>
          <p:nvSpPr>
            <p:cNvPr id="21" name="Tekstvak 20"/>
            <p:cNvSpPr txBox="1"/>
            <p:nvPr/>
          </p:nvSpPr>
          <p:spPr>
            <a:xfrm>
              <a:off x="7290409" y="184331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Gedeputeerden</a:t>
              </a: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781023"/>
              <a:ext cx="1291524" cy="184503"/>
            </a:xfrm>
            <a:prstGeom prst="rect">
              <a:avLst/>
            </a:prstGeom>
          </p:spPr>
        </p:pic>
      </p:grpSp>
      <p:sp>
        <p:nvSpPr>
          <p:cNvPr id="57" name="Tekstvak 56"/>
          <p:cNvSpPr txBox="1"/>
          <p:nvPr/>
        </p:nvSpPr>
        <p:spPr>
          <a:xfrm>
            <a:off x="2180629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58" name="Tekstvak 57"/>
          <p:cNvSpPr txBox="1"/>
          <p:nvPr/>
        </p:nvSpPr>
        <p:spPr>
          <a:xfrm>
            <a:off x="2180627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2180629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60" name="Tekstvak 59"/>
          <p:cNvSpPr txBox="1"/>
          <p:nvPr/>
        </p:nvSpPr>
        <p:spPr>
          <a:xfrm>
            <a:off x="2180627" y="3826737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grpSp>
        <p:nvGrpSpPr>
          <p:cNvPr id="12" name="Groeperen 11"/>
          <p:cNvGrpSpPr/>
          <p:nvPr/>
        </p:nvGrpSpPr>
        <p:grpSpPr>
          <a:xfrm>
            <a:off x="204456" y="1307101"/>
            <a:ext cx="3417980" cy="542021"/>
            <a:chOff x="179626" y="1307101"/>
            <a:chExt cx="3417980" cy="542021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307101"/>
              <a:ext cx="1291524" cy="184503"/>
            </a:xfrm>
            <a:prstGeom prst="rect">
              <a:avLst/>
            </a:prstGeom>
          </p:spPr>
        </p:pic>
        <p:sp>
          <p:nvSpPr>
            <p:cNvPr id="62" name="Tekstvak 61"/>
            <p:cNvSpPr txBox="1"/>
            <p:nvPr/>
          </p:nvSpPr>
          <p:spPr>
            <a:xfrm>
              <a:off x="2157606" y="1345123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Burgemeester</a:t>
              </a:r>
            </a:p>
          </p:txBody>
        </p:sp>
      </p:grpSp>
      <p:grpSp>
        <p:nvGrpSpPr>
          <p:cNvPr id="7" name="Groeperen 6"/>
          <p:cNvGrpSpPr/>
          <p:nvPr/>
        </p:nvGrpSpPr>
        <p:grpSpPr>
          <a:xfrm>
            <a:off x="179626" y="2017984"/>
            <a:ext cx="3441001" cy="1575178"/>
            <a:chOff x="179626" y="2017984"/>
            <a:chExt cx="3441001" cy="1575178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017984"/>
              <a:ext cx="1291524" cy="184503"/>
            </a:xfrm>
            <a:prstGeom prst="rect">
              <a:avLst/>
            </a:prstGeom>
          </p:spPr>
        </p:pic>
        <p:sp>
          <p:nvSpPr>
            <p:cNvPr id="63" name="Tekstvak 62"/>
            <p:cNvSpPr txBox="1"/>
            <p:nvPr/>
          </p:nvSpPr>
          <p:spPr>
            <a:xfrm>
              <a:off x="2180627" y="26031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Gemeenteraad</a:t>
              </a:r>
            </a:p>
          </p:txBody>
        </p:sp>
      </p:grpSp>
      <p:grpSp>
        <p:nvGrpSpPr>
          <p:cNvPr id="6" name="Groeperen 5"/>
          <p:cNvGrpSpPr/>
          <p:nvPr/>
        </p:nvGrpSpPr>
        <p:grpSpPr>
          <a:xfrm>
            <a:off x="179626" y="2254945"/>
            <a:ext cx="8543729" cy="2561792"/>
            <a:chOff x="179626" y="2254945"/>
            <a:chExt cx="8543729" cy="2561792"/>
          </a:xfrm>
        </p:grpSpPr>
        <p:sp>
          <p:nvSpPr>
            <p:cNvPr id="25" name="Tekstvak 24"/>
            <p:cNvSpPr txBox="1"/>
            <p:nvPr/>
          </p:nvSpPr>
          <p:spPr>
            <a:xfrm>
              <a:off x="7283355" y="382613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200" b="1">
                  <a:solidFill>
                    <a:schemeClr val="bg1"/>
                  </a:solidFill>
                </a:rPr>
                <a:t>Kiezers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254945"/>
              <a:ext cx="1291524" cy="184503"/>
            </a:xfrm>
            <a:prstGeom prst="rect">
              <a:avLst/>
            </a:prstGeom>
          </p:spPr>
        </p:pic>
        <p:sp>
          <p:nvSpPr>
            <p:cNvPr id="64" name="Tekstvak 63"/>
            <p:cNvSpPr txBox="1"/>
            <p:nvPr/>
          </p:nvSpPr>
          <p:spPr>
            <a:xfrm>
              <a:off x="2180627" y="382673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Kiezers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Groeperen 95"/>
          <p:cNvGrpSpPr/>
          <p:nvPr/>
        </p:nvGrpSpPr>
        <p:grpSpPr>
          <a:xfrm>
            <a:off x="2558899" y="3455580"/>
            <a:ext cx="657470" cy="483494"/>
            <a:chOff x="2146046" y="2196459"/>
            <a:chExt cx="657470" cy="351495"/>
          </a:xfrm>
        </p:grpSpPr>
        <p:sp>
          <p:nvSpPr>
            <p:cNvPr id="97" name="Vijfhoek 96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98" name="Rechthoek 97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7" name="Groeperen 16"/>
          <p:cNvGrpSpPr/>
          <p:nvPr/>
        </p:nvGrpSpPr>
        <p:grpSpPr>
          <a:xfrm>
            <a:off x="179626" y="1094839"/>
            <a:ext cx="5818770" cy="1818531"/>
            <a:chOff x="179626" y="1094839"/>
            <a:chExt cx="5818770" cy="1818531"/>
          </a:xfrm>
        </p:grpSpPr>
        <p:sp>
          <p:nvSpPr>
            <p:cNvPr id="42" name="Tekstvak 41"/>
            <p:cNvSpPr txBox="1"/>
            <p:nvPr/>
          </p:nvSpPr>
          <p:spPr>
            <a:xfrm>
              <a:off x="4916178" y="1094839"/>
              <a:ext cx="1082218" cy="992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Regering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05" name="Afbeelding 1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728867"/>
              <a:ext cx="1291524" cy="184503"/>
            </a:xfrm>
            <a:prstGeom prst="rect">
              <a:avLst/>
            </a:prstGeom>
          </p:spPr>
        </p:pic>
      </p:grpSp>
      <p:grpSp>
        <p:nvGrpSpPr>
          <p:cNvPr id="13" name="Groeperen 12"/>
          <p:cNvGrpSpPr/>
          <p:nvPr/>
        </p:nvGrpSpPr>
        <p:grpSpPr>
          <a:xfrm>
            <a:off x="179626" y="2491906"/>
            <a:ext cx="8534597" cy="1101256"/>
            <a:chOff x="179626" y="2491906"/>
            <a:chExt cx="8534597" cy="1101256"/>
          </a:xfrm>
        </p:grpSpPr>
        <p:sp>
          <p:nvSpPr>
            <p:cNvPr id="23" name="Tekstvak 22"/>
            <p:cNvSpPr txBox="1"/>
            <p:nvPr/>
          </p:nvSpPr>
          <p:spPr>
            <a:xfrm>
              <a:off x="7274223" y="26031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Provinciale </a:t>
              </a:r>
              <a:br>
                <a:rPr lang="nl-NL" sz="1200" b="1" dirty="0">
                  <a:solidFill>
                    <a:schemeClr val="bg1"/>
                  </a:solidFill>
                </a:rPr>
              </a:br>
              <a:r>
                <a:rPr lang="nl-NL" sz="1200" b="1" dirty="0">
                  <a:solidFill>
                    <a:schemeClr val="bg1"/>
                  </a:solidFill>
                </a:rPr>
                <a:t>Staten</a:t>
              </a:r>
            </a:p>
          </p:txBody>
        </p:sp>
        <p:pic>
          <p:nvPicPr>
            <p:cNvPr id="106" name="Afbeelding 10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491906"/>
              <a:ext cx="1291524" cy="184503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179626" y="1858235"/>
            <a:ext cx="3441003" cy="1292097"/>
            <a:chOff x="179626" y="1858235"/>
            <a:chExt cx="3441003" cy="1292097"/>
          </a:xfrm>
        </p:grpSpPr>
        <p:sp>
          <p:nvSpPr>
            <p:cNvPr id="61" name="Tekstvak 60"/>
            <p:cNvSpPr txBox="1"/>
            <p:nvPr/>
          </p:nvSpPr>
          <p:spPr>
            <a:xfrm>
              <a:off x="2180629" y="1858235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Wethouders</a:t>
              </a:r>
            </a:p>
          </p:txBody>
        </p:sp>
        <p:pic>
          <p:nvPicPr>
            <p:cNvPr id="107" name="Afbeelding 10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965829"/>
              <a:ext cx="1291524" cy="184503"/>
            </a:xfrm>
            <a:prstGeom prst="rect">
              <a:avLst/>
            </a:prstGeom>
          </p:spPr>
        </p:pic>
      </p:grpSp>
      <p:grpSp>
        <p:nvGrpSpPr>
          <p:cNvPr id="93" name="Groeperen 92"/>
          <p:cNvGrpSpPr/>
          <p:nvPr/>
        </p:nvGrpSpPr>
        <p:grpSpPr>
          <a:xfrm>
            <a:off x="2558899" y="2273842"/>
            <a:ext cx="657470" cy="483494"/>
            <a:chOff x="2146046" y="2196459"/>
            <a:chExt cx="657470" cy="351495"/>
          </a:xfrm>
        </p:grpSpPr>
        <p:sp>
          <p:nvSpPr>
            <p:cNvPr id="94" name="Vijfhoek 93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95" name="Rechthoek 94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8" name="Groeperen 107"/>
          <p:cNvGrpSpPr/>
          <p:nvPr/>
        </p:nvGrpSpPr>
        <p:grpSpPr>
          <a:xfrm>
            <a:off x="7681675" y="3455580"/>
            <a:ext cx="657470" cy="483494"/>
            <a:chOff x="2146046" y="2196459"/>
            <a:chExt cx="657470" cy="351495"/>
          </a:xfrm>
        </p:grpSpPr>
        <p:sp>
          <p:nvSpPr>
            <p:cNvPr id="109" name="Vijfhoek 108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110" name="Rechthoek 109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1" name="Groeperen 110"/>
          <p:cNvGrpSpPr/>
          <p:nvPr/>
        </p:nvGrpSpPr>
        <p:grpSpPr>
          <a:xfrm>
            <a:off x="7681675" y="2273842"/>
            <a:ext cx="657470" cy="483494"/>
            <a:chOff x="2146046" y="2196459"/>
            <a:chExt cx="657470" cy="351495"/>
          </a:xfrm>
        </p:grpSpPr>
        <p:sp>
          <p:nvSpPr>
            <p:cNvPr id="112" name="Vijfhoek 111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113" name="Rechthoek 112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oeperen 70"/>
          <p:cNvGrpSpPr/>
          <p:nvPr/>
        </p:nvGrpSpPr>
        <p:grpSpPr>
          <a:xfrm>
            <a:off x="2163936" y="1911284"/>
            <a:ext cx="261610" cy="1052596"/>
            <a:chOff x="2429091" y="2130250"/>
            <a:chExt cx="261610" cy="1052596"/>
          </a:xfrm>
        </p:grpSpPr>
        <p:sp>
          <p:nvSpPr>
            <p:cNvPr id="72" name="Vijfhoek 71"/>
            <p:cNvSpPr/>
            <p:nvPr/>
          </p:nvSpPr>
          <p:spPr>
            <a:xfrm rot="5400000">
              <a:off x="2142614" y="2620612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/>
            <p:cNvSpPr/>
            <p:nvPr/>
          </p:nvSpPr>
          <p:spPr>
            <a:xfrm rot="16200000">
              <a:off x="2033598" y="2525743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/>
                <a:t>VOORSTEL</a:t>
              </a:r>
              <a:endParaRPr lang="nl-NL" sz="1100" b="1" spc="100" dirty="0"/>
            </a:p>
          </p:txBody>
        </p:sp>
      </p:grpSp>
      <p:grpSp>
        <p:nvGrpSpPr>
          <p:cNvPr id="74" name="Groeperen 73"/>
          <p:cNvGrpSpPr/>
          <p:nvPr/>
        </p:nvGrpSpPr>
        <p:grpSpPr>
          <a:xfrm>
            <a:off x="3384989" y="1883498"/>
            <a:ext cx="261610" cy="1052596"/>
            <a:chOff x="3989251" y="2160395"/>
            <a:chExt cx="261610" cy="1052596"/>
          </a:xfrm>
        </p:grpSpPr>
        <p:sp>
          <p:nvSpPr>
            <p:cNvPr id="75" name="Vijfhoek 74"/>
            <p:cNvSpPr/>
            <p:nvPr/>
          </p:nvSpPr>
          <p:spPr>
            <a:xfrm rot="16200000">
              <a:off x="3697030" y="2622737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Rechthoek 75"/>
            <p:cNvSpPr/>
            <p:nvPr/>
          </p:nvSpPr>
          <p:spPr>
            <a:xfrm rot="16200000">
              <a:off x="3593758" y="2555888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/>
                <a:t>BESLUIT</a:t>
              </a:r>
              <a:endParaRPr lang="nl-NL" sz="1100" b="1" spc="100" dirty="0"/>
            </a:p>
          </p:txBody>
        </p:sp>
      </p:grpSp>
      <p:grpSp>
        <p:nvGrpSpPr>
          <p:cNvPr id="87" name="Groeperen 86"/>
          <p:cNvGrpSpPr/>
          <p:nvPr/>
        </p:nvGrpSpPr>
        <p:grpSpPr>
          <a:xfrm>
            <a:off x="7266603" y="1911284"/>
            <a:ext cx="261610" cy="1052596"/>
            <a:chOff x="2429091" y="2130250"/>
            <a:chExt cx="261610" cy="1052596"/>
          </a:xfrm>
        </p:grpSpPr>
        <p:sp>
          <p:nvSpPr>
            <p:cNvPr id="88" name="Vijfhoek 87"/>
            <p:cNvSpPr/>
            <p:nvPr/>
          </p:nvSpPr>
          <p:spPr>
            <a:xfrm rot="5400000">
              <a:off x="2142614" y="2620612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Rechthoek 88"/>
            <p:cNvSpPr/>
            <p:nvPr/>
          </p:nvSpPr>
          <p:spPr>
            <a:xfrm rot="16200000">
              <a:off x="2033598" y="2525743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/>
                <a:t>VOORSTEL</a:t>
              </a:r>
              <a:endParaRPr lang="nl-NL" sz="1100" b="1" spc="100" dirty="0"/>
            </a:p>
          </p:txBody>
        </p:sp>
      </p:grpSp>
      <p:grpSp>
        <p:nvGrpSpPr>
          <p:cNvPr id="90" name="Groeperen 89"/>
          <p:cNvGrpSpPr/>
          <p:nvPr/>
        </p:nvGrpSpPr>
        <p:grpSpPr>
          <a:xfrm>
            <a:off x="8496548" y="1878167"/>
            <a:ext cx="261610" cy="1052596"/>
            <a:chOff x="3989251" y="2160395"/>
            <a:chExt cx="261610" cy="1052596"/>
          </a:xfrm>
        </p:grpSpPr>
        <p:sp>
          <p:nvSpPr>
            <p:cNvPr id="91" name="Vijfhoek 90"/>
            <p:cNvSpPr/>
            <p:nvPr/>
          </p:nvSpPr>
          <p:spPr>
            <a:xfrm rot="16200000">
              <a:off x="3697030" y="2622737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Rechthoek 91"/>
            <p:cNvSpPr/>
            <p:nvPr/>
          </p:nvSpPr>
          <p:spPr>
            <a:xfrm rot="16200000">
              <a:off x="3593758" y="2555888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/>
                <a:t>BESLUIT</a:t>
              </a:r>
              <a:endParaRPr lang="nl-NL" sz="1100" b="1" spc="100" dirty="0"/>
            </a:p>
          </p:txBody>
        </p:sp>
      </p:grpSp>
      <p:grpSp>
        <p:nvGrpSpPr>
          <p:cNvPr id="49" name="Groeperen 48"/>
          <p:cNvGrpSpPr/>
          <p:nvPr/>
        </p:nvGrpSpPr>
        <p:grpSpPr>
          <a:xfrm>
            <a:off x="3426050" y="1458624"/>
            <a:ext cx="1549358" cy="276999"/>
            <a:chOff x="4820372" y="961670"/>
            <a:chExt cx="1761630" cy="276999"/>
          </a:xfrm>
        </p:grpSpPr>
        <p:sp>
          <p:nvSpPr>
            <p:cNvPr id="36" name="Vijfhoek 35"/>
            <p:cNvSpPr/>
            <p:nvPr/>
          </p:nvSpPr>
          <p:spPr>
            <a:xfrm rot="10800000">
              <a:off x="4820372" y="980673"/>
              <a:ext cx="1761630" cy="251999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/>
            <p:cNvSpPr/>
            <p:nvPr/>
          </p:nvSpPr>
          <p:spPr>
            <a:xfrm>
              <a:off x="5309792" y="961670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BENOEMT</a:t>
              </a:r>
              <a:endParaRPr lang="nl-NL" spc="100" dirty="0"/>
            </a:p>
          </p:txBody>
        </p:sp>
      </p:grpSp>
      <p:grpSp>
        <p:nvGrpSpPr>
          <p:cNvPr id="77" name="Groeperen 76"/>
          <p:cNvGrpSpPr/>
          <p:nvPr/>
        </p:nvGrpSpPr>
        <p:grpSpPr>
          <a:xfrm>
            <a:off x="5918016" y="1458624"/>
            <a:ext cx="1549358" cy="276999"/>
            <a:chOff x="4820372" y="961670"/>
            <a:chExt cx="1761630" cy="276999"/>
          </a:xfrm>
        </p:grpSpPr>
        <p:sp>
          <p:nvSpPr>
            <p:cNvPr id="78" name="Vijfhoek 77"/>
            <p:cNvSpPr/>
            <p:nvPr/>
          </p:nvSpPr>
          <p:spPr>
            <a:xfrm>
              <a:off x="4820372" y="980673"/>
              <a:ext cx="1761630" cy="251999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Rechthoek 78"/>
            <p:cNvSpPr/>
            <p:nvPr/>
          </p:nvSpPr>
          <p:spPr>
            <a:xfrm>
              <a:off x="5309792" y="961670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BENOEMT</a:t>
              </a:r>
              <a:endParaRPr lang="nl-NL" spc="100" dirty="0"/>
            </a:p>
          </p:txBody>
        </p:sp>
      </p:grpSp>
      <p:grpSp>
        <p:nvGrpSpPr>
          <p:cNvPr id="81" name="Groeperen 80"/>
          <p:cNvGrpSpPr/>
          <p:nvPr/>
        </p:nvGrpSpPr>
        <p:grpSpPr>
          <a:xfrm rot="5400000">
            <a:off x="5495246" y="1365207"/>
            <a:ext cx="261610" cy="4256841"/>
            <a:chOff x="3981557" y="2160396"/>
            <a:chExt cx="261610" cy="1000482"/>
          </a:xfrm>
        </p:grpSpPr>
        <p:sp>
          <p:nvSpPr>
            <p:cNvPr id="82" name="Vijfhoek 81"/>
            <p:cNvSpPr/>
            <p:nvPr/>
          </p:nvSpPr>
          <p:spPr>
            <a:xfrm rot="16200000">
              <a:off x="3634964" y="2620878"/>
              <a:ext cx="936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Rechthoek 82"/>
            <p:cNvSpPr/>
            <p:nvPr/>
          </p:nvSpPr>
          <p:spPr>
            <a:xfrm rot="16200000">
              <a:off x="3612121" y="2529832"/>
              <a:ext cx="1000482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nl-NL" sz="1050" b="1" spc="100" dirty="0"/>
                <a:t>ZIENSWIJZE</a:t>
              </a:r>
              <a:endParaRPr lang="nl-NL" sz="1100" b="1" spc="100" dirty="0"/>
            </a:p>
          </p:txBody>
        </p:sp>
      </p:grpSp>
      <p:grpSp>
        <p:nvGrpSpPr>
          <p:cNvPr id="84" name="Groeperen 83"/>
          <p:cNvGrpSpPr/>
          <p:nvPr/>
        </p:nvGrpSpPr>
        <p:grpSpPr>
          <a:xfrm rot="5400000">
            <a:off x="5178619" y="940207"/>
            <a:ext cx="261610" cy="4204218"/>
            <a:chOff x="3981559" y="2224878"/>
            <a:chExt cx="261610" cy="988114"/>
          </a:xfrm>
        </p:grpSpPr>
        <p:sp>
          <p:nvSpPr>
            <p:cNvPr id="85" name="Vijfhoek 84"/>
            <p:cNvSpPr/>
            <p:nvPr/>
          </p:nvSpPr>
          <p:spPr>
            <a:xfrm rot="5400000">
              <a:off x="3638512" y="2620878"/>
              <a:ext cx="936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Rechthoek 85"/>
            <p:cNvSpPr/>
            <p:nvPr/>
          </p:nvSpPr>
          <p:spPr>
            <a:xfrm rot="16200000">
              <a:off x="3618307" y="2588130"/>
              <a:ext cx="988114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nl-NL" sz="1050" b="1" spc="100" dirty="0"/>
                <a:t>TOEZICHT</a:t>
              </a:r>
              <a:endParaRPr lang="nl-NL" sz="1100" b="1" spc="100" dirty="0"/>
            </a:p>
          </p:txBody>
        </p:sp>
      </p:grpSp>
      <p:sp>
        <p:nvSpPr>
          <p:cNvPr id="80" name="Tekstvak 79"/>
          <p:cNvSpPr txBox="1"/>
          <p:nvPr/>
        </p:nvSpPr>
        <p:spPr>
          <a:xfrm>
            <a:off x="4865941" y="2583193"/>
            <a:ext cx="1164942" cy="1164942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>
              <a:spcBef>
                <a:spcPts val="500"/>
              </a:spcBef>
            </a:pPr>
            <a:r>
              <a:rPr lang="nl-NL" sz="1200" b="1" dirty="0">
                <a:solidFill>
                  <a:schemeClr val="tx2"/>
                </a:solidFill>
              </a:rPr>
              <a:t>Financiën </a:t>
            </a:r>
          </a:p>
          <a:p>
            <a:pPr algn="ctr">
              <a:spcBef>
                <a:spcPts val="500"/>
              </a:spcBef>
            </a:pPr>
            <a:r>
              <a:rPr lang="nl-NL" sz="1200" b="1" dirty="0">
                <a:solidFill>
                  <a:schemeClr val="tx2"/>
                </a:solidFill>
              </a:rPr>
              <a:t>Wegen </a:t>
            </a:r>
          </a:p>
          <a:p>
            <a:pPr algn="ctr">
              <a:spcBef>
                <a:spcPts val="500"/>
              </a:spcBef>
            </a:pPr>
            <a:r>
              <a:rPr lang="nl-NL" sz="1200" b="1" dirty="0">
                <a:solidFill>
                  <a:schemeClr val="tx2"/>
                </a:solidFill>
              </a:rPr>
              <a:t>Openbaar vervoer</a:t>
            </a:r>
          </a:p>
        </p:txBody>
      </p:sp>
      <p:sp>
        <p:nvSpPr>
          <p:cNvPr id="100" name="Tekstvak 99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Noord-Brabant</a:t>
            </a:r>
          </a:p>
        </p:txBody>
      </p:sp>
    </p:spTree>
    <p:extLst>
      <p:ext uri="{BB962C8B-B14F-4D97-AF65-F5344CB8AC3E}">
        <p14:creationId xmlns:p14="http://schemas.microsoft.com/office/powerpoint/2010/main" val="4881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" y="449037"/>
            <a:ext cx="8220572" cy="34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eren 4"/>
          <p:cNvGrpSpPr/>
          <p:nvPr/>
        </p:nvGrpSpPr>
        <p:grpSpPr>
          <a:xfrm>
            <a:off x="-6349" y="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953252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Over de lijn Noord-Brabant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70" y="2882074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stand:Paddepoel - boerderij (3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6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48256"/>
            <a:ext cx="5291328" cy="2377439"/>
          </a:xfrm>
        </p:spPr>
        <p:txBody>
          <a:bodyPr/>
          <a:lstStyle/>
          <a:p>
            <a:pPr algn="l"/>
            <a:r>
              <a:rPr lang="nl-NL" dirty="0"/>
              <a:t>De provincie moet stoppen met het opleggen van nieuwe regels aan boeren, ook als dat slecht is voor het milieu of het klimaat</a:t>
            </a:r>
          </a:p>
        </p:txBody>
      </p:sp>
      <p:sp>
        <p:nvSpPr>
          <p:cNvPr id="4" name="AutoShape 2" descr="Afbeeldingsresultaat voor kolencentrale"/>
          <p:cNvSpPr>
            <a:spLocks noChangeAspect="1" noChangeArrowheads="1"/>
          </p:cNvSpPr>
          <p:nvPr/>
        </p:nvSpPr>
        <p:spPr bwMode="auto">
          <a:xfrm>
            <a:off x="155575" y="-6016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kolencentrale"/>
          <p:cNvSpPr>
            <a:spLocks noChangeAspect="1" noChangeArrowheads="1"/>
          </p:cNvSpPr>
          <p:nvPr/>
        </p:nvSpPr>
        <p:spPr bwMode="auto">
          <a:xfrm>
            <a:off x="307975" y="-4492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2" descr="Afbeeldingsresultaat voor kust nederland"/>
          <p:cNvSpPr>
            <a:spLocks noChangeAspect="1" noChangeArrowheads="1"/>
          </p:cNvSpPr>
          <p:nvPr/>
        </p:nvSpPr>
        <p:spPr bwMode="auto">
          <a:xfrm>
            <a:off x="155575" y="-1431925"/>
            <a:ext cx="39909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35" y="375744"/>
            <a:ext cx="9144000" cy="900000"/>
          </a:xfrm>
        </p:spPr>
        <p:txBody>
          <a:bodyPr/>
          <a:lstStyle/>
          <a:p>
            <a:pPr algn="ctr"/>
            <a:r>
              <a:rPr lang="nl-NL" sz="2000" dirty="0"/>
              <a:t>De provincie moet stoppen met het opleggen van nieuwe regels aan boeren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09" y="3696269"/>
            <a:ext cx="2142973" cy="9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43" y="1614459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IJL-LINKS 21"/>
          <p:cNvSpPr/>
          <p:nvPr/>
        </p:nvSpPr>
        <p:spPr>
          <a:xfrm>
            <a:off x="1566266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391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56765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B3210"/>
                </a:solidFill>
              </a:rPr>
              <a:t>EENS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087538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460000"/>
                </a:solidFill>
              </a:rPr>
              <a:t>ONEENS</a:t>
            </a:r>
          </a:p>
        </p:txBody>
      </p:sp>
      <p:pic>
        <p:nvPicPr>
          <p:cNvPr id="9218" name="Picture 2" descr="GroenLink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42" y="4242264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ialistische Partij (SP)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60" y="2514725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arty for the Animals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631" y="341743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v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34901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Pv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AutoShape 14" descr="Pv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674289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23" y="3127988"/>
            <a:ext cx="618145" cy="70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1" name="Picture 25" descr="CDA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43" y="4298869"/>
            <a:ext cx="811828" cy="8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27" descr="50PLUS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58" y="2355153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7124" y="2674289"/>
            <a:ext cx="1451665" cy="59973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885" y="3983043"/>
            <a:ext cx="631651" cy="631651"/>
          </a:xfrm>
          <a:prstGeom prst="rect">
            <a:avLst/>
          </a:prstGeom>
        </p:spPr>
      </p:pic>
      <p:pic>
        <p:nvPicPr>
          <p:cNvPr id="2050" name="Picture 2" descr="Lokaal Brabant – Koepel van lokale partijen in Brabant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2" y="1721752"/>
            <a:ext cx="1337450" cy="5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74"/>
            <a:ext cx="9144000" cy="49047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1352" y="831849"/>
            <a:ext cx="7262648" cy="1343791"/>
          </a:xfrm>
        </p:spPr>
        <p:txBody>
          <a:bodyPr/>
          <a:lstStyle/>
          <a:p>
            <a:pPr algn="l"/>
            <a:r>
              <a:rPr lang="nl-NL" dirty="0"/>
              <a:t>De provincie moet geen windmolens plaatsen, zodat het landschap in mijn omgeving mooi blijft. </a:t>
            </a:r>
          </a:p>
        </p:txBody>
      </p:sp>
    </p:spTree>
    <p:extLst>
      <p:ext uri="{BB962C8B-B14F-4D97-AF65-F5344CB8AC3E}">
        <p14:creationId xmlns:p14="http://schemas.microsoft.com/office/powerpoint/2010/main" val="219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iveau 2. Over de lijn - veel stellingen (maart 2017) -  Democratie Leeft - NIEUW TEMPLATE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F8D04115D97743B3711C7485938E5F" ma:contentTypeVersion="11" ma:contentTypeDescription="Een nieuw document maken." ma:contentTypeScope="" ma:versionID="fc50b245fdb9577ff5d254f82f020de1">
  <xsd:schema xmlns:xsd="http://www.w3.org/2001/XMLSchema" xmlns:xs="http://www.w3.org/2001/XMLSchema" xmlns:p="http://schemas.microsoft.com/office/2006/metadata/properties" xmlns:ns3="6f83872f-8763-4764-bb47-b013c7550471" xmlns:ns4="13d7bb89-c045-46c7-818b-c3812ba0689b" targetNamespace="http://schemas.microsoft.com/office/2006/metadata/properties" ma:root="true" ma:fieldsID="79e1b2404f0ed08b3870a3115090c309" ns3:_="" ns4:_="">
    <xsd:import namespace="6f83872f-8763-4764-bb47-b013c7550471"/>
    <xsd:import namespace="13d7bb89-c045-46c7-818b-c3812ba068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3872f-8763-4764-bb47-b013c75504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7bb89-c045-46c7-818b-c3812ba06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F3D058-F537-4813-8827-17681E1811CE}">
  <ds:schemaRefs>
    <ds:schemaRef ds:uri="http://purl.org/dc/elements/1.1/"/>
    <ds:schemaRef ds:uri="http://schemas.microsoft.com/office/2006/metadata/properties"/>
    <ds:schemaRef ds:uri="http://www.w3.org/XML/1998/namespace"/>
    <ds:schemaRef ds:uri="13d7bb89-c045-46c7-818b-c3812ba0689b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f83872f-8763-4764-bb47-b013c7550471"/>
  </ds:schemaRefs>
</ds:datastoreItem>
</file>

<file path=customXml/itemProps2.xml><?xml version="1.0" encoding="utf-8"?>
<ds:datastoreItem xmlns:ds="http://schemas.openxmlformats.org/officeDocument/2006/customXml" ds:itemID="{02146671-BBD5-4930-BA14-E17748A64D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DA61E3-95FE-4C0F-945A-5E6B7000EF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83872f-8763-4764-bb47-b013c7550471"/>
    <ds:schemaRef ds:uri="13d7bb89-c045-46c7-818b-c3812ba06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niveau 2. Over de lijn - veel stellingen (maart 2017) -  Democratie Leeft - NIEUW TEMPLATE</Template>
  <TotalTime>779</TotalTime>
  <Words>563</Words>
  <Application>Microsoft Office PowerPoint</Application>
  <PresentationFormat>Diavoorstelling (16:9)</PresentationFormat>
  <Paragraphs>148</Paragraphs>
  <Slides>24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7" baseType="lpstr">
      <vt:lpstr>Arial</vt:lpstr>
      <vt:lpstr>Calibri</vt:lpstr>
      <vt:lpstr>niveau 2. Over de lijn - veel stellingen (maart 2017) -  Democratie Leeft - NIEUW TEMPLATE</vt:lpstr>
      <vt:lpstr>PowerPoint-presentatie</vt:lpstr>
      <vt:lpstr>Programma</vt:lpstr>
      <vt:lpstr>De macht in de gemeente</vt:lpstr>
      <vt:lpstr>De macht in de provincie</vt:lpstr>
      <vt:lpstr>PowerPoint-presentatie</vt:lpstr>
      <vt:lpstr>PowerPoint-presentatie</vt:lpstr>
      <vt:lpstr>De provincie moet stoppen met het opleggen van nieuwe regels aan boeren, ook als dat slecht is voor het milieu of het klimaat</vt:lpstr>
      <vt:lpstr>De provincie moet stoppen met het opleggen van nieuwe regels aan boeren</vt:lpstr>
      <vt:lpstr>De provincie moet geen windmolens plaatsen, zodat het landschap in mijn omgeving mooi blijft. </vt:lpstr>
      <vt:lpstr>De provincie moet geen windmolens plaatsen</vt:lpstr>
      <vt:lpstr>De provincie moet zich verzetten tegen de groei van Eindhoven Airport.</vt:lpstr>
      <vt:lpstr>De provincie moet zich verzetten tegen de groei van Eindhoven Airport.</vt:lpstr>
      <vt:lpstr>De provincie moet een fonds oprichten waaruit burgers goedkoop kunnen lenen voor de verduurzaming van hun huis.</vt:lpstr>
      <vt:lpstr>De provincie moet een fonds oprichten waaruit burgers goedkoop kunnen lenen voor de verduurzaming van hun huis.</vt:lpstr>
      <vt:lpstr>Het openbaar vervoer moet gratis worden voor ouderen op kosten van de provincie. </vt:lpstr>
      <vt:lpstr>Het openbaar vervoer moet gratis worden voor ouderen op kosten van de provincie. </vt:lpstr>
      <vt:lpstr>De provincie moet meebetalen aan het openhouden van buurthuizen in kleine dorpen</vt:lpstr>
      <vt:lpstr>De provincie moet meebetalen aan het openhouden van buurthuizen in kleine dorpen</vt:lpstr>
      <vt:lpstr> De provincie moet vervallen vakantieparken tegengaan  </vt:lpstr>
      <vt:lpstr>De provincie moet vervallen vakantieparken tegengaan.</vt:lpstr>
      <vt:lpstr>De provincie moet alle jacht op wilde dieren verbieden, ook als dieren overlast veroorzaken</vt:lpstr>
      <vt:lpstr>De provincie moet alle jacht op wilde dieren verbieden, ook als dieren overlast veroorzaken</vt:lpstr>
      <vt:lpstr>Het is prima als een stukje natuur plaatsmaakt voor een bedrijventerrein</vt:lpstr>
      <vt:lpstr>Het is prima als een stukje natuur plaatsmaakt voor een bedrijventerrein.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moet meer geld naar kunst en cultuur</dc:title>
  <dc:creator>Sedi van Loon</dc:creator>
  <cp:lastModifiedBy>Daniël Bulthuis</cp:lastModifiedBy>
  <cp:revision>116</cp:revision>
  <cp:lastPrinted>2017-06-07T13:51:27Z</cp:lastPrinted>
  <dcterms:created xsi:type="dcterms:W3CDTF">2018-05-28T12:28:18Z</dcterms:created>
  <dcterms:modified xsi:type="dcterms:W3CDTF">2021-04-14T10:54:37Z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0x01010096F8D04115D97743B3711C7485938E5F</vt:lpwstr>
  </property>
</Properties>
</file>