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331" r:id="rId2"/>
    <p:sldId id="332" r:id="rId3"/>
    <p:sldId id="333" r:id="rId4"/>
    <p:sldId id="334" r:id="rId5"/>
    <p:sldId id="329" r:id="rId6"/>
    <p:sldId id="321" r:id="rId7"/>
    <p:sldId id="291" r:id="rId8"/>
    <p:sldId id="314" r:id="rId9"/>
    <p:sldId id="285" r:id="rId10"/>
    <p:sldId id="315" r:id="rId11"/>
    <p:sldId id="287" r:id="rId12"/>
    <p:sldId id="313" r:id="rId13"/>
    <p:sldId id="288" r:id="rId14"/>
    <p:sldId id="319" r:id="rId15"/>
    <p:sldId id="300" r:id="rId16"/>
    <p:sldId id="318" r:id="rId17"/>
    <p:sldId id="290" r:id="rId18"/>
    <p:sldId id="317" r:id="rId19"/>
    <p:sldId id="289" r:id="rId20"/>
    <p:sldId id="316" r:id="rId21"/>
    <p:sldId id="330" r:id="rId22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4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21" autoAdjust="0"/>
    <p:restoredTop sz="95249" autoAdjust="0"/>
  </p:normalViewPr>
  <p:slideViewPr>
    <p:cSldViewPr snapToGrid="0" snapToObjects="1">
      <p:cViewPr varScale="1">
        <p:scale>
          <a:sx n="147" d="100"/>
          <a:sy n="147" d="100"/>
        </p:scale>
        <p:origin x="547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17" d="100"/>
          <a:sy n="117" d="100"/>
        </p:scale>
        <p:origin x="34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FE8B-7A65-9B47-8F56-2D30012BDEEE}" type="datetimeFigureOut">
              <a:rPr lang="nl-NL" smtClean="0"/>
              <a:t>1-2-2021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52CEB-2BFA-B94E-A417-6D5514E5CFB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4177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32D6E-9725-964D-938F-E18D8D177D2F}" type="datetimeFigureOut">
              <a:rPr lang="nl-NL" smtClean="0"/>
              <a:t>1-2-2021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51376-0157-B84F-87E6-9CFD05A2949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550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198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Variant voor niveau vmbo</a:t>
            </a:r>
            <a:r>
              <a:rPr lang="nl-NL" baseline="0" dirty="0" smtClean="0"/>
              <a:t> en mbo entree en mbo </a:t>
            </a:r>
            <a:r>
              <a:rPr lang="nl-NL" dirty="0" smtClean="0"/>
              <a:t>2: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84388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Makkelijke variant: de</a:t>
            </a:r>
            <a:r>
              <a:rPr lang="nl-NL" baseline="0" dirty="0" smtClean="0"/>
              <a:t> foto’s staan al klaar, alleen de teksten verschijnen stuk voor stuk.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839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213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151376-0157-B84F-87E6-9CFD05A29497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8638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beelddia"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kstvak 3"/>
          <p:cNvSpPr txBox="1"/>
          <p:nvPr userDrawn="1"/>
        </p:nvSpPr>
        <p:spPr>
          <a:xfrm>
            <a:off x="0" y="468000"/>
            <a:ext cx="1764000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 userDrawn="1"/>
        </p:nvSpPr>
        <p:spPr>
          <a:xfrm>
            <a:off x="-1" y="468000"/>
            <a:ext cx="9144001" cy="468000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Beelddia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Tekst vrij te positioneren.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25,4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13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1,3 cm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 0 cm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rechts 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</a:t>
            </a:r>
            <a:b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om de afbeelding achter de tekst te plaatsen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  <p:sp>
        <p:nvSpPr>
          <p:cNvPr id="6" name="Tekstvak 5"/>
          <p:cNvSpPr txBox="1"/>
          <p:nvPr userDrawn="1"/>
        </p:nvSpPr>
        <p:spPr>
          <a:xfrm>
            <a:off x="5985164" y="2603697"/>
            <a:ext cx="2452255" cy="1859130"/>
          </a:xfrm>
          <a:prstGeom prst="rect">
            <a:avLst/>
          </a:prstGeom>
          <a:solidFill>
            <a:schemeClr val="bg2"/>
          </a:solidFill>
        </p:spPr>
        <p:txBody>
          <a:bodyPr wrap="square" rtlCol="0" anchor="ctr" anchorCtr="0">
            <a:noAutofit/>
          </a:bodyPr>
          <a:lstStyle/>
          <a:p>
            <a:r>
              <a:rPr lang="nl-NL" b="1" dirty="0" smtClean="0">
                <a:solidFill>
                  <a:schemeClr val="bg2">
                    <a:lumMod val="75000"/>
                  </a:schemeClr>
                </a:solidFill>
              </a:rPr>
              <a:t>Kop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nl-NL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Plaatsing in gekleurd kader</a:t>
            </a: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Links of rechts tegen de rand aan plaatsen, hoogte afhankelijk van achterliggende afbeelding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Maak het kader rondom de tekst ca. 1 cm groter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53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44000" y="1447920"/>
            <a:ext cx="5400000" cy="720000"/>
          </a:xfrm>
          <a:solidFill>
            <a:schemeClr val="tx1"/>
          </a:solidFill>
        </p:spPr>
        <p:txBody>
          <a:bodyPr lIns="180000" tIns="180000" rIns="180000" bIns="180000" anchor="ctr" anchorCtr="1"/>
          <a:lstStyle>
            <a:lvl1pPr algn="ctr">
              <a:defRPr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160000" y="1620000"/>
            <a:ext cx="6270171" cy="312933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5921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90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+ cirkelbeel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60000" y="2160000"/>
            <a:ext cx="6270171" cy="27774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  <p:sp>
        <p:nvSpPr>
          <p:cNvPr id="8" name="Ovaal 7"/>
          <p:cNvSpPr/>
          <p:nvPr userDrawn="1"/>
        </p:nvSpPr>
        <p:spPr>
          <a:xfrm>
            <a:off x="432000" y="792000"/>
            <a:ext cx="1835999" cy="183599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ekstvak 5"/>
          <p:cNvSpPr txBox="1"/>
          <p:nvPr userDrawn="1"/>
        </p:nvSpPr>
        <p:spPr>
          <a:xfrm>
            <a:off x="549899" y="936710"/>
            <a:ext cx="1600200" cy="1546577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</a:t>
            </a: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grijzekader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Breedte 5,5 cm</a:t>
            </a:r>
          </a:p>
          <a:p>
            <a:pPr algn="ctr"/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Hoogte 5,5 cm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Vert. positie 2 m</a:t>
            </a:r>
          </a:p>
          <a:p>
            <a:pPr marL="0" marR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Hor. positie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1 cm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ofdstukope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57401" y="3771900"/>
            <a:ext cx="6542322" cy="971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057401" y="4743451"/>
            <a:ext cx="6542322" cy="400050"/>
          </a:xfrm>
        </p:spPr>
        <p:txBody>
          <a:bodyPr/>
          <a:lstStyle>
            <a:lvl1pPr marL="0" indent="0" algn="l">
              <a:buNone/>
              <a:defRPr sz="1800" b="1" i="0"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40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60000" y="927156"/>
            <a:ext cx="6542322" cy="1790700"/>
          </a:xfrm>
        </p:spPr>
        <p:txBody>
          <a:bodyPr anchor="b"/>
          <a:lstStyle>
            <a:lvl1pPr algn="l">
              <a:defRPr sz="45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0000" y="2717856"/>
            <a:ext cx="6542322" cy="1241822"/>
          </a:xfrm>
        </p:spPr>
        <p:txBody>
          <a:bodyPr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 di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 userDrawn="1"/>
        </p:nvSpPr>
        <p:spPr>
          <a:xfrm>
            <a:off x="2160000" y="2697695"/>
            <a:ext cx="3586680" cy="692497"/>
          </a:xfrm>
          <a:prstGeom prst="rect">
            <a:avLst/>
          </a:prstGeom>
        </p:spPr>
        <p:txBody>
          <a:bodyPr wrap="square" lIns="0" tIns="0" rIns="0" bIns="0" numCol="2">
            <a:noAutofit/>
          </a:bodyPr>
          <a:lstStyle/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﻿</a:t>
            </a:r>
            <a:r>
              <a:rPr lang="nl-NL" sz="1400" dirty="0" err="1">
                <a:solidFill>
                  <a:schemeClr val="bg1"/>
                </a:solidFill>
              </a:rPr>
              <a:t>ProDemos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Hofweg</a:t>
            </a:r>
            <a:r>
              <a:rPr lang="nl-NL" sz="1400" dirty="0">
                <a:solidFill>
                  <a:schemeClr val="bg1"/>
                </a:solidFill>
              </a:rPr>
              <a:t> 1H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2511 AA Den Haag</a:t>
            </a:r>
          </a:p>
          <a:p>
            <a:pPr>
              <a:lnSpc>
                <a:spcPts val="2000"/>
              </a:lnSpc>
            </a:pPr>
            <a:r>
              <a:rPr lang="nl-NL" sz="1400" dirty="0">
                <a:solidFill>
                  <a:schemeClr val="bg1"/>
                </a:solidFill>
              </a:rPr>
              <a:t>(070) 757 02 00</a:t>
            </a: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info@prodemos.nl</a:t>
            </a:r>
            <a:endParaRPr lang="nl-NL" sz="14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r>
              <a:rPr lang="nl-NL" sz="1400" dirty="0" err="1">
                <a:solidFill>
                  <a:schemeClr val="bg1"/>
                </a:solidFill>
              </a:rPr>
              <a:t>prodemos.nl</a:t>
            </a:r>
            <a:endParaRPr lang="nl-NL" sz="1400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000" y="3688218"/>
            <a:ext cx="1511808" cy="271272"/>
          </a:xfrm>
          <a:prstGeom prst="rect">
            <a:avLst/>
          </a:prstGeom>
        </p:spPr>
      </p:pic>
      <p:sp>
        <p:nvSpPr>
          <p:cNvPr id="7" name="Rechthoek 6"/>
          <p:cNvSpPr/>
          <p:nvPr userDrawn="1"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107"/>
            <a:ext cx="2049577" cy="794362"/>
          </a:xfrm>
          <a:prstGeom prst="rect">
            <a:avLst/>
          </a:prstGeom>
        </p:spPr>
      </p:pic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2160000" y="1577870"/>
            <a:ext cx="6270171" cy="64720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4250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0" y="0"/>
            <a:ext cx="9144000" cy="46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60000" y="720000"/>
            <a:ext cx="6270171" cy="825751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r>
              <a:rPr lang="nl-NL" dirty="0" smtClean="0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0000" y="1620000"/>
            <a:ext cx="6270171" cy="3129336"/>
          </a:xfrm>
          <a:prstGeom prst="rect">
            <a:avLst/>
          </a:prstGeom>
        </p:spPr>
        <p:txBody>
          <a:bodyPr vert="horz" lIns="0" tIns="46800" rIns="0" bIns="0" rtlCol="0" anchor="t" anchorCtr="0">
            <a:noAutofit/>
          </a:bodyPr>
          <a:lstStyle/>
          <a:p>
            <a:pPr lvl="0"/>
            <a:r>
              <a:rPr lang="nl-NL" dirty="0" smtClean="0"/>
              <a:t>Klik om de tekststijl van het model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en-US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78" y="32161"/>
            <a:ext cx="1357449" cy="459648"/>
          </a:xfrm>
          <a:prstGeom prst="rect">
            <a:avLst/>
          </a:prstGeom>
        </p:spPr>
      </p:pic>
      <p:sp>
        <p:nvSpPr>
          <p:cNvPr id="10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160000" y="102875"/>
            <a:ext cx="6436800" cy="308563"/>
          </a:xfrm>
          <a:prstGeom prst="rect">
            <a:avLst/>
          </a:prstGeom>
        </p:spPr>
        <p:txBody>
          <a:bodyPr wrap="square" lIns="0" tIns="0" rIns="0" bIns="0" anchor="ctr" anchorCtr="0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r>
              <a:rPr lang="nl-NL" smtClean="0"/>
              <a:t>Hier de titel van de presentatie invoegen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8902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8" r:id="rId2"/>
    <p:sldLayoutId id="2147483680" r:id="rId3"/>
    <p:sldLayoutId id="2147483676" r:id="rId4"/>
    <p:sldLayoutId id="2147483681" r:id="rId5"/>
    <p:sldLayoutId id="2147483677" r:id="rId6"/>
    <p:sldLayoutId id="2147483675" r:id="rId7"/>
    <p:sldLayoutId id="2147483673" r:id="rId8"/>
    <p:sldLayoutId id="2147483679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ts val="36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08000" indent="-108000" algn="l" defTabSz="685800" rtl="0" eaLnBrk="1" fontAlgn="t" latinLnBrk="0" hangingPunct="1">
        <a:lnSpc>
          <a:spcPts val="24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216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24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432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540000" indent="-108000" algn="l" defTabSz="685800" rtl="0" eaLnBrk="1" fontAlgn="t" latinLnBrk="0" hangingPunct="1">
        <a:lnSpc>
          <a:spcPts val="24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hyperlink" Target="https://www.google.com/url?sa=i&amp;source=images&amp;cd=&amp;ved=2ahUKEwi68OiykqjbAhWFzqQKHUfLCZQQjRx6BAgBEAU&amp;url=https://commons.wikimedia.org/wiki/File:Immigranten_-_Fl%C3%BCchtlinge_beim_Grenz%C3%BCbergang_Wegscheid_(23116396565).jpg&amp;psig=AOvVaw3GW88Wtd5MOqfRLIpm5kc2&amp;ust=1527587838816055" TargetMode="Externa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29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jpe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42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g"/><Relationship Id="rId3" Type="http://schemas.openxmlformats.org/officeDocument/2006/relationships/image" Target="../media/image13.jpg"/><Relationship Id="rId7" Type="http://schemas.openxmlformats.org/officeDocument/2006/relationships/image" Target="../media/image15.png"/><Relationship Id="rId12" Type="http://schemas.openxmlformats.org/officeDocument/2006/relationships/image" Target="../media/image20.jpg"/><Relationship Id="rId17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g"/><Relationship Id="rId11" Type="http://schemas.openxmlformats.org/officeDocument/2006/relationships/image" Target="../media/image19.png"/><Relationship Id="rId5" Type="http://schemas.openxmlformats.org/officeDocument/2006/relationships/image" Target="../media/image10.jpg"/><Relationship Id="rId15" Type="http://schemas.openxmlformats.org/officeDocument/2006/relationships/image" Target="../media/image23.jpg"/><Relationship Id="rId10" Type="http://schemas.openxmlformats.org/officeDocument/2006/relationships/image" Target="../media/image18.png"/><Relationship Id="rId4" Type="http://schemas.openxmlformats.org/officeDocument/2006/relationships/image" Target="../media/image14.jpg"/><Relationship Id="rId9" Type="http://schemas.openxmlformats.org/officeDocument/2006/relationships/image" Target="../media/image17.png"/><Relationship Id="rId1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9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grpSp>
        <p:nvGrpSpPr>
          <p:cNvPr id="5" name="Groeperen 4"/>
          <p:cNvGrpSpPr/>
          <p:nvPr/>
        </p:nvGrpSpPr>
        <p:grpSpPr>
          <a:xfrm>
            <a:off x="-6349" y="1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024788" y="3780000"/>
            <a:ext cx="7764613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Voorbereidende les bij Provinciespel Noord-Holland</a:t>
            </a: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1" y="767447"/>
            <a:ext cx="2049577" cy="79857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" t="25360" r="8" b="14396"/>
          <a:stretch/>
        </p:blipFill>
        <p:spPr>
          <a:xfrm>
            <a:off x="428978" y="462843"/>
            <a:ext cx="8252178" cy="332457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965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Zonnepanelen, Energie, Duurzaam, Elektriciteit, Stroo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24123" b="2240"/>
          <a:stretch/>
        </p:blipFill>
        <p:spPr bwMode="auto">
          <a:xfrm>
            <a:off x="0" y="464808"/>
            <a:ext cx="9144000" cy="466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78000" y="2695574"/>
            <a:ext cx="7366000" cy="1571625"/>
          </a:xfrm>
        </p:spPr>
        <p:txBody>
          <a:bodyPr/>
          <a:lstStyle/>
          <a:p>
            <a:pPr algn="l"/>
            <a:r>
              <a:rPr lang="nl-NL" dirty="0"/>
              <a:t>De provincie moet een fonds </a:t>
            </a:r>
            <a:r>
              <a:rPr lang="nl-NL" dirty="0" smtClean="0"/>
              <a:t>oprichten waaruit </a:t>
            </a:r>
            <a:r>
              <a:rPr lang="nl-NL" dirty="0"/>
              <a:t>burgers goedkoop kunnen lenen voor de verduurzaming van hun </a:t>
            </a:r>
            <a:r>
              <a:rPr lang="nl-NL" dirty="0" smtClean="0"/>
              <a:t>huis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63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5458" y="434249"/>
            <a:ext cx="8730062" cy="900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400" dirty="0" smtClean="0"/>
              <a:t>De </a:t>
            </a:r>
            <a:r>
              <a:rPr lang="nl-NL" sz="2400" dirty="0"/>
              <a:t>provincie moet een fonds oprichten waaruit burgers goedkoop </a:t>
            </a:r>
            <a:r>
              <a:rPr lang="nl-NL" sz="2400" dirty="0" smtClean="0"/>
              <a:t>kunnen </a:t>
            </a:r>
            <a:r>
              <a:rPr lang="nl-NL" sz="2400" dirty="0"/>
              <a:t>lenen voor de verduurzaming van hun huis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392807" y="1334249"/>
            <a:ext cx="0" cy="356332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448" y="2583520"/>
            <a:ext cx="2304256" cy="99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612" y="4134028"/>
            <a:ext cx="1299587" cy="7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50" y="4168173"/>
            <a:ext cx="888436" cy="888436"/>
          </a:xfrm>
          <a:prstGeom prst="rect">
            <a:avLst/>
          </a:prstGeom>
        </p:spPr>
      </p:pic>
      <p:sp>
        <p:nvSpPr>
          <p:cNvPr id="5" name="AutoShape 2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47378" y="-8302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immigranten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90500" y="-677863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480438" y="111350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57829" y="108500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381868" y="1451413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028139" y="145141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0" y="3501939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75" y="2071864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053" y="3871218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509" y="3797255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79" y="2832636"/>
            <a:ext cx="1819420" cy="539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586235" y="4612391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718" y="2591116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3" y="2670524"/>
            <a:ext cx="1738141" cy="81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966" y="2228091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396074"/>
            <a:ext cx="869373" cy="86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487" y="350767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75" y="387121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stand:Arriva 7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8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060700" y="752131"/>
            <a:ext cx="6083300" cy="1549400"/>
          </a:xfrm>
        </p:spPr>
        <p:txBody>
          <a:bodyPr/>
          <a:lstStyle/>
          <a:p>
            <a:pPr algn="l"/>
            <a:r>
              <a:rPr lang="nl-NL" dirty="0" smtClean="0"/>
              <a:t>Het openbaar </a:t>
            </a:r>
            <a:r>
              <a:rPr lang="nl-NL" dirty="0"/>
              <a:t>vervoer moet gratis worden voor ouderen op kosten van de </a:t>
            </a:r>
            <a:r>
              <a:rPr lang="nl-NL" dirty="0" smtClean="0"/>
              <a:t>provincie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758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1698" y="414639"/>
            <a:ext cx="8866909" cy="9000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nl-NL" sz="2400" dirty="0"/>
              <a:t>Het openbaar vervoer moet gratis worden voor ouderen op kosten van de provincie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541239"/>
            <a:ext cx="0" cy="3356339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9" b="20274"/>
          <a:stretch/>
        </p:blipFill>
        <p:spPr bwMode="auto">
          <a:xfrm>
            <a:off x="6232440" y="4039227"/>
            <a:ext cx="1866097" cy="57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578" y="2608152"/>
            <a:ext cx="1263113" cy="73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2" y="3219408"/>
            <a:ext cx="990094" cy="990094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58874" y="1202973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76456" y="1587037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58703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32" y="2905753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715" y="3995132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25" y="19814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605" y="1582134"/>
            <a:ext cx="871428" cy="87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74" y="4325453"/>
            <a:ext cx="1434629" cy="42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257824" y="350496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41" y="2413036"/>
            <a:ext cx="800398" cy="89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4079395"/>
            <a:ext cx="1965037" cy="91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496" y="332210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4" y="2315347"/>
            <a:ext cx="850388" cy="85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320" y="2354270"/>
            <a:ext cx="882310" cy="7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904" y="3305942"/>
            <a:ext cx="1469594" cy="6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r="3627" b="30504"/>
          <a:stretch/>
        </p:blipFill>
        <p:spPr bwMode="auto">
          <a:xfrm>
            <a:off x="0" y="431169"/>
            <a:ext cx="9144000" cy="473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117600"/>
            <a:ext cx="7048501" cy="1063625"/>
          </a:xfrm>
        </p:spPr>
        <p:txBody>
          <a:bodyPr/>
          <a:lstStyle/>
          <a:p>
            <a:pPr algn="l"/>
            <a:r>
              <a:rPr lang="nl-NL" dirty="0"/>
              <a:t>De provincie moet permanente bewoning van vakantiehuisjes </a:t>
            </a:r>
            <a:r>
              <a:rPr lang="nl-NL" dirty="0" smtClean="0"/>
              <a:t>toestaan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2378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5903" y="366282"/>
            <a:ext cx="7858499" cy="900000"/>
          </a:xfrm>
        </p:spPr>
        <p:txBody>
          <a:bodyPr/>
          <a:lstStyle/>
          <a:p>
            <a:r>
              <a:rPr lang="nl-NL" dirty="0"/>
              <a:t>De provincie moet permanente bewoning van vakantiehuisjes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459251"/>
            <a:ext cx="0" cy="3590712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9" b="22003"/>
          <a:stretch/>
        </p:blipFill>
        <p:spPr bwMode="auto">
          <a:xfrm>
            <a:off x="164833" y="3315669"/>
            <a:ext cx="2304256" cy="659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304" y="3156325"/>
            <a:ext cx="978407" cy="978407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361094" y="1266282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5354970" y="123665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231081" y="162071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788917" y="1584846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6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788" y="3207897"/>
            <a:ext cx="1028848" cy="59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2733530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700" y="4339249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193" y="257945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79" y="2342764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201" y="3541971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18711" y="4419489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24" y="2382446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707" y="4203554"/>
            <a:ext cx="1964959" cy="91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711" y="3589774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466" y="203086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6" y="1752761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5" y="4180431"/>
            <a:ext cx="1458574" cy="6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1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le:Buurthuis de Sleutel DSCF780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"/>
          <a:stretch/>
        </p:blipFill>
        <p:spPr bwMode="auto">
          <a:xfrm>
            <a:off x="0" y="411437"/>
            <a:ext cx="9144000" cy="473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86150" y="1438255"/>
            <a:ext cx="5657849" cy="1533545"/>
          </a:xfrm>
        </p:spPr>
        <p:txBody>
          <a:bodyPr/>
          <a:lstStyle/>
          <a:p>
            <a:pPr algn="l"/>
            <a:r>
              <a:rPr lang="nl-NL" dirty="0"/>
              <a:t>De provincie moet meebetalen aan het openhouden van buurthuizen in kleine </a:t>
            </a:r>
            <a:r>
              <a:rPr lang="nl-NL" dirty="0" smtClean="0"/>
              <a:t>dorpen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831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321" y="414638"/>
            <a:ext cx="8669011" cy="805645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De provincie moet meebetalen aan het openhouden van buurthuizen in kleine dorpen</a:t>
            </a:r>
            <a:endParaRPr lang="nl-NL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7496" y="1409700"/>
            <a:ext cx="0" cy="373380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8" b="15462"/>
          <a:stretch/>
        </p:blipFill>
        <p:spPr bwMode="auto">
          <a:xfrm>
            <a:off x="6100318" y="3635452"/>
            <a:ext cx="2304256" cy="75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318" y="2555393"/>
            <a:ext cx="1492197" cy="86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6" y="3923644"/>
            <a:ext cx="1103701" cy="1103701"/>
          </a:xfrm>
          <a:prstGeom prst="rect">
            <a:avLst/>
          </a:prstGeom>
        </p:spPr>
      </p:pic>
      <p:sp>
        <p:nvSpPr>
          <p:cNvPr id="5" name="AutoShape 2" descr="Afbeeldingsresultaat voor wiet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 descr="Afbeeldingsresultaat voor wiet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3" name="PIJL-LINKS 22"/>
          <p:cNvSpPr/>
          <p:nvPr/>
        </p:nvSpPr>
        <p:spPr>
          <a:xfrm>
            <a:off x="1585957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4" name="PIJL-LINKS 23"/>
          <p:cNvSpPr/>
          <p:nvPr/>
        </p:nvSpPr>
        <p:spPr>
          <a:xfrm rot="10800000">
            <a:off x="4772188" y="1264045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Tekstvak 24"/>
          <p:cNvSpPr txBox="1"/>
          <p:nvPr/>
        </p:nvSpPr>
        <p:spPr>
          <a:xfrm>
            <a:off x="2476456" y="1648108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5134770" y="1648108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7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18" y="375567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80" y="2875136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551" y="438910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56" y="3180142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958" y="2452855"/>
            <a:ext cx="885087" cy="88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7" y="3276600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671783" y="2507986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346" y="3084888"/>
            <a:ext cx="836972" cy="93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42" y="4285916"/>
            <a:ext cx="1750279" cy="81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87" y="3755677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0645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07" y="2826586"/>
            <a:ext cx="811578" cy="71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estand:Paddepoel - boerderij (3)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96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0887" y="2975170"/>
            <a:ext cx="8173113" cy="1583069"/>
          </a:xfrm>
        </p:spPr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De </a:t>
            </a:r>
            <a:r>
              <a:rPr lang="nl-NL" dirty="0"/>
              <a:t>provincie moet stoppen met het opleggen van nieuwe regels aan boeren, ook als dat slecht is voor het milieu of het </a:t>
            </a:r>
            <a:r>
              <a:rPr lang="nl-NL" dirty="0" smtClean="0"/>
              <a:t>klimaat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743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838" y="432352"/>
            <a:ext cx="8945562" cy="697948"/>
          </a:xfrm>
        </p:spPr>
        <p:txBody>
          <a:bodyPr/>
          <a:lstStyle/>
          <a:p>
            <a:r>
              <a:rPr lang="nl-NL" sz="2000" dirty="0"/>
              <a:t>De provincie moet stoppen met het opleggen van nieuwe regels aan boeren, ook als dat slecht is voor het milieu of het klimaat</a:t>
            </a:r>
            <a:br>
              <a:rPr lang="nl-NL" sz="2000" dirty="0"/>
            </a:br>
            <a:endParaRPr lang="nl-NL" sz="2000" dirty="0"/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01585" y="1442934"/>
            <a:ext cx="10454" cy="3454644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564" y="3629191"/>
            <a:ext cx="1869450" cy="80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151" y="3738605"/>
            <a:ext cx="1287076" cy="74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607" y="3783863"/>
            <a:ext cx="1035652" cy="1035652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85957" y="1219199"/>
            <a:ext cx="2536057" cy="1018573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625153" y="1219198"/>
            <a:ext cx="2481040" cy="1020619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68902" y="1442934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07229" y="1414522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9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7607" y="1852320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02" y="338283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344" y="123415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732" y="3910189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0" y="2647273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513" y="2109168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4625153" y="4566760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985" y="2258428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26" y="2438591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540" y="3248340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499739"/>
            <a:ext cx="938852" cy="93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956" y="2627427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342" y="4323828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Wie doet wat?</a:t>
            </a:r>
          </a:p>
          <a:p>
            <a:r>
              <a:rPr lang="nl-NL" dirty="0" smtClean="0"/>
              <a:t>Van Probleem naar oplossing</a:t>
            </a:r>
          </a:p>
          <a:p>
            <a:r>
              <a:rPr lang="nl-NL" dirty="0" smtClean="0"/>
              <a:t>Krachtenveld gemeente en provincie</a:t>
            </a:r>
          </a:p>
          <a:p>
            <a:r>
              <a:rPr lang="nl-NL" dirty="0" smtClean="0"/>
              <a:t>Over de Lijn Noord-Holland</a:t>
            </a:r>
          </a:p>
          <a:p>
            <a:r>
              <a:rPr lang="nl-NL" dirty="0" smtClean="0"/>
              <a:t>Voorbereiding gesprek Statenlid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Programma</a:t>
            </a:r>
            <a:endParaRPr lang="nl-NL" dirty="0"/>
          </a:p>
        </p:txBody>
      </p:sp>
      <p:pic>
        <p:nvPicPr>
          <p:cNvPr id="1026" name="Picture 2" descr="20171107_BvV_ROC_Amsterdam_4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9" r="1925" b="7353"/>
          <a:stretch/>
        </p:blipFill>
        <p:spPr bwMode="auto">
          <a:xfrm flipH="1">
            <a:off x="-1" y="463500"/>
            <a:ext cx="183379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42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wbe-noordkop.nl/files/fullsizeoutput_8f8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0" b="5410"/>
          <a:stretch/>
        </p:blipFill>
        <p:spPr bwMode="auto">
          <a:xfrm>
            <a:off x="0" y="102876"/>
            <a:ext cx="9144000" cy="504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66775" y="3644463"/>
            <a:ext cx="8324849" cy="1022788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</a:t>
            </a:r>
            <a:r>
              <a:rPr lang="nl-NL" dirty="0" smtClean="0"/>
              <a:t>veroorzaken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71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9789" y="376803"/>
            <a:ext cx="8070273" cy="900000"/>
          </a:xfrm>
        </p:spPr>
        <p:txBody>
          <a:bodyPr/>
          <a:lstStyle/>
          <a:p>
            <a:r>
              <a:rPr lang="nl-NL" dirty="0"/>
              <a:t>De provincie moet alle jacht op wilde dieren verbieden, ook als dieren overlast veroorzaken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1330489"/>
            <a:ext cx="0" cy="3726410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://www.stemwijzer.nl/logos/partijen/2010/GR/pv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 b="27065"/>
          <a:stretch/>
        </p:blipFill>
        <p:spPr bwMode="auto">
          <a:xfrm>
            <a:off x="867913" y="4236827"/>
            <a:ext cx="2304256" cy="59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242" y="1658020"/>
            <a:ext cx="1098842" cy="63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288" y="3151930"/>
            <a:ext cx="934838" cy="934838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2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871666" y="1330489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29081" y="1696636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164774" y="1716965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30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42" y="2808585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1814341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50" y="3398560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93" y="3443887"/>
            <a:ext cx="862888" cy="86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790" y="3397341"/>
            <a:ext cx="1496137" cy="444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6465477" y="2685802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605" y="2431967"/>
            <a:ext cx="829059" cy="9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135" y="4295699"/>
            <a:ext cx="1753085" cy="81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26" y="4018326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2214" y="4144537"/>
            <a:ext cx="870194" cy="87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558" y="2372544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966" y="3356367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9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ze gemeenten in Overijssel hebben een nieuw colle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61" y="1357200"/>
            <a:ext cx="1799477" cy="101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" t="26657" b="35309"/>
          <a:stretch/>
        </p:blipFill>
        <p:spPr>
          <a:xfrm>
            <a:off x="3599997" y="2602904"/>
            <a:ext cx="3854567" cy="9902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599997" y="3834000"/>
            <a:ext cx="5134099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kstvak 20"/>
          <p:cNvSpPr txBox="1"/>
          <p:nvPr/>
        </p:nvSpPr>
        <p:spPr>
          <a:xfrm>
            <a:off x="2163661" y="1864257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Wethouders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2159998" y="729611"/>
            <a:ext cx="6270171" cy="900000"/>
          </a:xfrm>
          <a:ln>
            <a:noFill/>
          </a:ln>
        </p:spPr>
        <p:txBody>
          <a:bodyPr/>
          <a:lstStyle/>
          <a:p>
            <a:r>
              <a:rPr lang="nl-NL" dirty="0"/>
              <a:t>De macht in de gemeente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2163661" y="1355165"/>
            <a:ext cx="1440000" cy="503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Burgemeester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2159997" y="2602904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Gemeenteraad</a:t>
            </a:r>
            <a:endParaRPr lang="nl-NL" sz="1400" b="1" dirty="0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2160000" y="3834000"/>
            <a:ext cx="1440000" cy="99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1400" b="1" dirty="0" smtClean="0">
                <a:solidFill>
                  <a:schemeClr val="bg1"/>
                </a:solidFill>
              </a:rPr>
              <a:t>Kiezers </a:t>
            </a:r>
            <a:br>
              <a:rPr lang="nl-NL" sz="1400" b="1" dirty="0" smtClean="0">
                <a:solidFill>
                  <a:schemeClr val="bg1"/>
                </a:solidFill>
              </a:rPr>
            </a:br>
            <a:r>
              <a:rPr lang="nl-NL" sz="1000" b="1" dirty="0" smtClean="0">
                <a:solidFill>
                  <a:schemeClr val="bg1"/>
                </a:solidFill>
              </a:rPr>
              <a:t>(burgers)</a:t>
            </a:r>
            <a:endParaRPr lang="nl-NL" sz="1000" b="1" dirty="0">
              <a:solidFill>
                <a:schemeClr val="bg1"/>
              </a:solidFill>
            </a:endParaRPr>
          </a:p>
        </p:txBody>
      </p:sp>
      <p:grpSp>
        <p:nvGrpSpPr>
          <p:cNvPr id="12" name="Groeperen 11"/>
          <p:cNvGrpSpPr/>
          <p:nvPr/>
        </p:nvGrpSpPr>
        <p:grpSpPr>
          <a:xfrm>
            <a:off x="2259498" y="3322468"/>
            <a:ext cx="1002716" cy="720000"/>
            <a:chOff x="3527998" y="3322468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098724"/>
            <a:ext cx="995769" cy="720000"/>
            <a:chOff x="3527998" y="33224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6104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41" r="21484"/>
          <a:stretch/>
        </p:blipFill>
        <p:spPr>
          <a:xfrm>
            <a:off x="0" y="464398"/>
            <a:ext cx="1822212" cy="4679101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722749" y="2089425"/>
            <a:ext cx="276999" cy="1052596"/>
            <a:chOff x="2421396" y="2130251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33598" y="2518049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grpSp>
        <p:nvGrpSpPr>
          <p:cNvPr id="50" name="Groeperen 49"/>
          <p:cNvGrpSpPr/>
          <p:nvPr/>
        </p:nvGrpSpPr>
        <p:grpSpPr>
          <a:xfrm>
            <a:off x="4238604" y="2084343"/>
            <a:ext cx="276999" cy="1052596"/>
            <a:chOff x="3981556" y="2160396"/>
            <a:chExt cx="276999" cy="1052596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43237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593758" y="2548194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41" name="Afbeelding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793" y="1357200"/>
            <a:ext cx="1484885" cy="991160"/>
          </a:xfrm>
          <a:prstGeom prst="rect">
            <a:avLst/>
          </a:prstGeom>
        </p:spPr>
      </p:pic>
      <p:grpSp>
        <p:nvGrpSpPr>
          <p:cNvPr id="13" name="Groeperen 12"/>
          <p:cNvGrpSpPr/>
          <p:nvPr/>
        </p:nvGrpSpPr>
        <p:grpSpPr>
          <a:xfrm>
            <a:off x="4640579" y="1355164"/>
            <a:ext cx="4136317" cy="990000"/>
            <a:chOff x="4640579" y="1357200"/>
            <a:chExt cx="4136317" cy="990000"/>
          </a:xfrm>
        </p:grpSpPr>
        <p:sp>
          <p:nvSpPr>
            <p:cNvPr id="42" name="Tekstvak 41"/>
            <p:cNvSpPr txBox="1"/>
            <p:nvPr/>
          </p:nvSpPr>
          <p:spPr>
            <a:xfrm>
              <a:off x="7694678" y="1357200"/>
              <a:ext cx="1082218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Regering</a:t>
              </a:r>
            </a:p>
            <a:p>
              <a:pPr algn="ctr"/>
              <a:r>
                <a:rPr lang="nl-NL" sz="1000" b="1" dirty="0" smtClean="0">
                  <a:solidFill>
                    <a:schemeClr val="bg1"/>
                  </a:solidFill>
                </a:rPr>
                <a:t>(koning en ministers)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49" name="Groeperen 48"/>
            <p:cNvGrpSpPr/>
            <p:nvPr/>
          </p:nvGrpSpPr>
          <p:grpSpPr>
            <a:xfrm>
              <a:off x="4640579" y="1868400"/>
              <a:ext cx="1739745" cy="276999"/>
              <a:chOff x="5009094" y="1550740"/>
              <a:chExt cx="1978101" cy="276999"/>
            </a:xfrm>
          </p:grpSpPr>
          <p:sp>
            <p:nvSpPr>
              <p:cNvPr id="36" name="Vijfhoek 35"/>
              <p:cNvSpPr/>
              <p:nvPr/>
            </p:nvSpPr>
            <p:spPr>
              <a:xfrm rot="10800000">
                <a:off x="5009094" y="1569741"/>
                <a:ext cx="1978101" cy="251999"/>
              </a:xfrm>
              <a:prstGeom prst="homePlate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38100" dir="5400000" algn="ctr" rotWithShape="0">
                  <a:schemeClr val="tx2">
                    <a:lumMod val="75000"/>
                    <a:lumOff val="25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7" name="Rechthoek 36"/>
              <p:cNvSpPr/>
              <p:nvPr/>
            </p:nvSpPr>
            <p:spPr>
              <a:xfrm>
                <a:off x="5338672" y="1550740"/>
                <a:ext cx="1052596" cy="276999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l-NL" sz="1200" spc="100" dirty="0" smtClean="0"/>
                  <a:t>BENOEMT</a:t>
                </a:r>
                <a:endParaRPr lang="nl-NL" spc="100" dirty="0"/>
              </a:p>
            </p:txBody>
          </p:sp>
        </p:grpSp>
      </p:grpSp>
      <p:sp>
        <p:nvSpPr>
          <p:cNvPr id="44" name="Tekstvak 43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Afbeelding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6" y="2609037"/>
            <a:ext cx="3855685" cy="989224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60" y="1873119"/>
            <a:ext cx="466507" cy="491267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160000" y="1864258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2" name="Tekstvak 31"/>
          <p:cNvSpPr txBox="1"/>
          <p:nvPr/>
        </p:nvSpPr>
        <p:spPr>
          <a:xfrm>
            <a:off x="2159998" y="1355165"/>
            <a:ext cx="1440000" cy="503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38" name="Tekstvak 37"/>
          <p:cNvSpPr txBox="1"/>
          <p:nvPr/>
        </p:nvSpPr>
        <p:spPr>
          <a:xfrm>
            <a:off x="2160000" y="2603162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  <a:endParaRPr lang="nl-NL" sz="1800" b="1" dirty="0"/>
          </a:p>
        </p:txBody>
      </p:sp>
      <p:sp>
        <p:nvSpPr>
          <p:cNvPr id="39" name="Tekstvak 38"/>
          <p:cNvSpPr txBox="1"/>
          <p:nvPr/>
        </p:nvSpPr>
        <p:spPr>
          <a:xfrm>
            <a:off x="2159998" y="3833400"/>
            <a:ext cx="1440000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0" rIns="36000" bIns="36000" rtlCol="0" anchor="ctr" anchorCtr="0">
            <a:noAutofit/>
          </a:bodyPr>
          <a:lstStyle/>
          <a:p>
            <a:pPr algn="ctr"/>
            <a:r>
              <a:rPr lang="nl-NL" sz="3200" b="1" dirty="0"/>
              <a:t>?</a:t>
            </a:r>
          </a:p>
        </p:txBody>
      </p:sp>
      <p:sp>
        <p:nvSpPr>
          <p:cNvPr id="40" name="Tekstvak 39"/>
          <p:cNvSpPr txBox="1"/>
          <p:nvPr/>
        </p:nvSpPr>
        <p:spPr>
          <a:xfrm>
            <a:off x="7694679" y="1355164"/>
            <a:ext cx="1082217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36000" rIns="36000" bIns="36000" rtlCol="0" anchor="ctr" anchorCtr="0">
            <a:noAutofit/>
          </a:bodyPr>
          <a:lstStyle/>
          <a:p>
            <a:pPr algn="ctr"/>
            <a:r>
              <a:rPr lang="nl-NL" sz="3200" b="1" dirty="0" smtClean="0"/>
              <a:t>?</a:t>
            </a:r>
            <a:endParaRPr lang="nl-NL" sz="3200" b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34331" r="16992" b="43111"/>
          <a:stretch/>
        </p:blipFill>
        <p:spPr>
          <a:xfrm>
            <a:off x="3601167" y="3821719"/>
            <a:ext cx="5238068" cy="9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nl-NL" dirty="0"/>
              <a:t>De macht in de </a:t>
            </a:r>
            <a:r>
              <a:rPr lang="nl-NL" dirty="0" smtClean="0"/>
              <a:t>provincie</a:t>
            </a:r>
            <a:endParaRPr lang="nl-NL" dirty="0"/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" t="197" r="3339" b="3821"/>
          <a:stretch/>
        </p:blipFill>
        <p:spPr>
          <a:xfrm>
            <a:off x="6270962" y="1334762"/>
            <a:ext cx="1484885" cy="9911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90708" y="1344290"/>
            <a:ext cx="1767030" cy="155598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spcAft>
                <a:spcPts val="600"/>
              </a:spcAft>
            </a:pPr>
            <a:r>
              <a:rPr lang="nl-NL" sz="1200" b="1" dirty="0" smtClean="0">
                <a:solidFill>
                  <a:schemeClr val="tx2"/>
                </a:solidFill>
              </a:rPr>
              <a:t>Commissaris </a:t>
            </a:r>
            <a:r>
              <a:rPr lang="nl-NL" sz="1200" b="1" dirty="0">
                <a:solidFill>
                  <a:schemeClr val="tx2"/>
                </a:solidFill>
              </a:rPr>
              <a:t>van </a:t>
            </a:r>
            <a:r>
              <a:rPr lang="nl-NL" sz="1200" b="1" dirty="0" smtClean="0">
                <a:solidFill>
                  <a:schemeClr val="tx2"/>
                </a:solidFill>
              </a:rPr>
              <a:t>de </a:t>
            </a:r>
            <a:r>
              <a:rPr lang="nl-NL" sz="1200" b="1" dirty="0">
                <a:solidFill>
                  <a:schemeClr val="tx2"/>
                </a:solidFill>
              </a:rPr>
              <a:t>Koning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Gedeputeerden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Kiezers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Provinciale Staten</a:t>
            </a:r>
          </a:p>
          <a:p>
            <a:pPr>
              <a:spcAft>
                <a:spcPts val="600"/>
              </a:spcAft>
            </a:pPr>
            <a:r>
              <a:rPr lang="nl-NL" sz="1200" b="1" dirty="0">
                <a:solidFill>
                  <a:schemeClr val="tx2"/>
                </a:solidFill>
              </a:rPr>
              <a:t>Regering</a:t>
            </a:r>
          </a:p>
        </p:txBody>
      </p:sp>
      <p:grpSp>
        <p:nvGrpSpPr>
          <p:cNvPr id="16" name="Groeperen 15"/>
          <p:cNvGrpSpPr/>
          <p:nvPr/>
        </p:nvGrpSpPr>
        <p:grpSpPr>
          <a:xfrm>
            <a:off x="100884" y="1355164"/>
            <a:ext cx="3499116" cy="503999"/>
            <a:chOff x="88423" y="1348028"/>
            <a:chExt cx="3499116" cy="503999"/>
          </a:xfrm>
        </p:grpSpPr>
        <p:sp>
          <p:nvSpPr>
            <p:cNvPr id="20" name="Tekstvak 19"/>
            <p:cNvSpPr txBox="1"/>
            <p:nvPr/>
          </p:nvSpPr>
          <p:spPr>
            <a:xfrm>
              <a:off x="2147539" y="1348028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Commissaris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van de Koning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2" name="Afbeelding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23" y="1361281"/>
              <a:ext cx="1291524" cy="184503"/>
            </a:xfrm>
            <a:prstGeom prst="rect">
              <a:avLst/>
            </a:prstGeom>
          </p:spPr>
        </p:pic>
      </p:grpSp>
      <p:grpSp>
        <p:nvGrpSpPr>
          <p:cNvPr id="17" name="Groeperen 16"/>
          <p:cNvGrpSpPr/>
          <p:nvPr/>
        </p:nvGrpSpPr>
        <p:grpSpPr>
          <a:xfrm>
            <a:off x="100884" y="1620000"/>
            <a:ext cx="3496854" cy="754281"/>
            <a:chOff x="100884" y="1620000"/>
            <a:chExt cx="3496854" cy="754281"/>
          </a:xfrm>
        </p:grpSpPr>
        <p:sp>
          <p:nvSpPr>
            <p:cNvPr id="21" name="Tekstvak 20"/>
            <p:cNvSpPr txBox="1"/>
            <p:nvPr/>
          </p:nvSpPr>
          <p:spPr>
            <a:xfrm>
              <a:off x="2157738" y="1870282"/>
              <a:ext cx="1440000" cy="5039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Gedeputeerden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620000"/>
              <a:ext cx="1291524" cy="184503"/>
            </a:xfrm>
            <a:prstGeom prst="rect">
              <a:avLst/>
            </a:prstGeom>
          </p:spPr>
        </p:pic>
      </p:grpSp>
      <p:grpSp>
        <p:nvGrpSpPr>
          <p:cNvPr id="15" name="Groeperen 14"/>
          <p:cNvGrpSpPr/>
          <p:nvPr/>
        </p:nvGrpSpPr>
        <p:grpSpPr>
          <a:xfrm>
            <a:off x="100884" y="1873120"/>
            <a:ext cx="3496854" cy="2950280"/>
            <a:chOff x="100884" y="1873120"/>
            <a:chExt cx="3496854" cy="2950280"/>
          </a:xfrm>
        </p:grpSpPr>
        <p:sp>
          <p:nvSpPr>
            <p:cNvPr id="25" name="Tekstvak 24"/>
            <p:cNvSpPr txBox="1"/>
            <p:nvPr/>
          </p:nvSpPr>
          <p:spPr>
            <a:xfrm>
              <a:off x="2157738" y="3833400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Kiezers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000" b="1" dirty="0" smtClean="0">
                  <a:solidFill>
                    <a:schemeClr val="bg1"/>
                  </a:solidFill>
                </a:rPr>
                <a:t>(burgers)</a:t>
              </a:r>
              <a:endParaRPr lang="nl-NL" sz="1000" b="1" dirty="0">
                <a:solidFill>
                  <a:schemeClr val="bg1"/>
                </a:solidFill>
              </a:endParaRPr>
            </a:p>
          </p:txBody>
        </p:sp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1873120"/>
              <a:ext cx="1291524" cy="184503"/>
            </a:xfrm>
            <a:prstGeom prst="rect">
              <a:avLst/>
            </a:prstGeom>
          </p:spPr>
        </p:pic>
      </p:grpSp>
      <p:grpSp>
        <p:nvGrpSpPr>
          <p:cNvPr id="18" name="Groeperen 17"/>
          <p:cNvGrpSpPr/>
          <p:nvPr/>
        </p:nvGrpSpPr>
        <p:grpSpPr>
          <a:xfrm>
            <a:off x="100884" y="2149639"/>
            <a:ext cx="3496854" cy="1443718"/>
            <a:chOff x="100884" y="2149639"/>
            <a:chExt cx="3496854" cy="1443718"/>
          </a:xfrm>
        </p:grpSpPr>
        <p:sp>
          <p:nvSpPr>
            <p:cNvPr id="23" name="Tekstvak 22"/>
            <p:cNvSpPr txBox="1"/>
            <p:nvPr/>
          </p:nvSpPr>
          <p:spPr>
            <a:xfrm>
              <a:off x="2157738" y="2603357"/>
              <a:ext cx="1440000" cy="99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lIns="36000" tIns="36000" rIns="36000" bIns="36000" rtlCol="0" anchor="ctr" anchorCtr="0">
              <a:noAutofit/>
            </a:bodyPr>
            <a:lstStyle/>
            <a:p>
              <a:pPr algn="ctr"/>
              <a:r>
                <a:rPr lang="nl-NL" sz="1400" b="1" dirty="0" smtClean="0">
                  <a:solidFill>
                    <a:schemeClr val="bg1"/>
                  </a:solidFill>
                </a:rPr>
                <a:t>Provinciale </a:t>
              </a:r>
              <a:br>
                <a:rPr lang="nl-NL" sz="1400" b="1" dirty="0" smtClean="0">
                  <a:solidFill>
                    <a:schemeClr val="bg1"/>
                  </a:solidFill>
                </a:rPr>
              </a:br>
              <a:r>
                <a:rPr lang="nl-NL" sz="1400" b="1" dirty="0" smtClean="0">
                  <a:solidFill>
                    <a:schemeClr val="bg1"/>
                  </a:solidFill>
                </a:rPr>
                <a:t>Staten</a:t>
              </a:r>
              <a:endParaRPr lang="nl-NL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884" y="2149639"/>
              <a:ext cx="1291524" cy="184503"/>
            </a:xfrm>
            <a:prstGeom prst="rect">
              <a:avLst/>
            </a:prstGeom>
          </p:spPr>
        </p:pic>
      </p:grpSp>
      <p:grpSp>
        <p:nvGrpSpPr>
          <p:cNvPr id="19" name="Groeperen 18"/>
          <p:cNvGrpSpPr/>
          <p:nvPr/>
        </p:nvGrpSpPr>
        <p:grpSpPr>
          <a:xfrm>
            <a:off x="100884" y="1315759"/>
            <a:ext cx="8737181" cy="1273907"/>
            <a:chOff x="136739" y="1279330"/>
            <a:chExt cx="8737181" cy="1273907"/>
          </a:xfrm>
        </p:grpSpPr>
        <p:grpSp>
          <p:nvGrpSpPr>
            <p:cNvPr id="13" name="Groeperen 12"/>
            <p:cNvGrpSpPr/>
            <p:nvPr/>
          </p:nvGrpSpPr>
          <p:grpSpPr>
            <a:xfrm>
              <a:off x="4474598" y="1279330"/>
              <a:ext cx="4399322" cy="1015420"/>
              <a:chOff x="4474598" y="1279330"/>
              <a:chExt cx="4399322" cy="1015420"/>
            </a:xfrm>
          </p:grpSpPr>
          <p:sp>
            <p:nvSpPr>
              <p:cNvPr id="42" name="Tekstvak 41"/>
              <p:cNvSpPr txBox="1"/>
              <p:nvPr/>
            </p:nvSpPr>
            <p:spPr>
              <a:xfrm>
                <a:off x="7791702" y="1295149"/>
                <a:ext cx="1082218" cy="99960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lIns="36000" tIns="36000" rIns="36000" bIns="36000" rtlCol="0" anchor="ctr" anchorCtr="0">
                <a:noAutofit/>
              </a:bodyPr>
              <a:lstStyle/>
              <a:p>
                <a:pPr algn="ctr"/>
                <a:r>
                  <a:rPr lang="nl-NL" sz="1400" b="1" dirty="0" smtClean="0">
                    <a:solidFill>
                      <a:schemeClr val="bg1"/>
                    </a:solidFill>
                  </a:rPr>
                  <a:t>Regering</a:t>
                </a:r>
              </a:p>
              <a:p>
                <a:pPr algn="ctr"/>
                <a:r>
                  <a:rPr lang="nl-NL" sz="1000" b="1" dirty="0" smtClean="0">
                    <a:solidFill>
                      <a:schemeClr val="bg1"/>
                    </a:solidFill>
                  </a:rPr>
                  <a:t>(koning en ministers)</a:t>
                </a:r>
                <a:endParaRPr lang="nl-NL" sz="10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9" name="Groeperen 48"/>
              <p:cNvGrpSpPr/>
              <p:nvPr/>
            </p:nvGrpSpPr>
            <p:grpSpPr>
              <a:xfrm>
                <a:off x="4474598" y="1279330"/>
                <a:ext cx="1880329" cy="276999"/>
                <a:chOff x="4820372" y="961670"/>
                <a:chExt cx="2137946" cy="276999"/>
              </a:xfrm>
            </p:grpSpPr>
            <p:sp>
              <p:nvSpPr>
                <p:cNvPr id="36" name="Vijfhoek 35"/>
                <p:cNvSpPr/>
                <p:nvPr/>
              </p:nvSpPr>
              <p:spPr>
                <a:xfrm rot="10800000">
                  <a:off x="4820372" y="980674"/>
                  <a:ext cx="2137946" cy="251999"/>
                </a:xfrm>
                <a:prstGeom prst="homePlat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38100" dir="5400000" algn="ctr" rotWithShape="0">
                    <a:schemeClr val="tx2">
                      <a:lumMod val="75000"/>
                      <a:lumOff val="25000"/>
                    </a:scheme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sz="1200"/>
                </a:p>
              </p:txBody>
            </p:sp>
            <p:sp>
              <p:nvSpPr>
                <p:cNvPr id="37" name="Rechthoek 36"/>
                <p:cNvSpPr/>
                <p:nvPr/>
              </p:nvSpPr>
              <p:spPr>
                <a:xfrm>
                  <a:off x="5309792" y="961670"/>
                  <a:ext cx="1052596" cy="27699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l-NL" sz="1200" spc="100" dirty="0" smtClean="0"/>
                    <a:t>BENOEMT</a:t>
                  </a:r>
                  <a:endParaRPr lang="nl-NL" sz="1200" spc="100" dirty="0"/>
                </a:p>
              </p:txBody>
            </p:sp>
          </p:grpSp>
        </p:grpSp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39" y="2368734"/>
              <a:ext cx="1291524" cy="184503"/>
            </a:xfrm>
            <a:prstGeom prst="rect">
              <a:avLst/>
            </a:prstGeom>
          </p:spPr>
        </p:pic>
      </p:grpSp>
      <p:grpSp>
        <p:nvGrpSpPr>
          <p:cNvPr id="12" name="Groeperen 11"/>
          <p:cNvGrpSpPr/>
          <p:nvPr/>
        </p:nvGrpSpPr>
        <p:grpSpPr>
          <a:xfrm>
            <a:off x="2259498" y="3428343"/>
            <a:ext cx="1002716" cy="720000"/>
            <a:chOff x="3527998" y="3428343"/>
            <a:chExt cx="1002716" cy="720000"/>
          </a:xfrm>
        </p:grpSpPr>
        <p:sp>
          <p:nvSpPr>
            <p:cNvPr id="9" name="Vijfhoek 8"/>
            <p:cNvSpPr/>
            <p:nvPr/>
          </p:nvSpPr>
          <p:spPr>
            <a:xfrm rot="16200000">
              <a:off x="3239998" y="3716343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3659261" y="3582660"/>
              <a:ext cx="87145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3" name="Groeperen 42"/>
          <p:cNvGrpSpPr/>
          <p:nvPr/>
        </p:nvGrpSpPr>
        <p:grpSpPr>
          <a:xfrm>
            <a:off x="2259498" y="2214224"/>
            <a:ext cx="995769" cy="720000"/>
            <a:chOff x="3527998" y="3437968"/>
            <a:chExt cx="995769" cy="720000"/>
          </a:xfrm>
        </p:grpSpPr>
        <p:sp>
          <p:nvSpPr>
            <p:cNvPr id="54" name="Vijfhoek 53"/>
            <p:cNvSpPr/>
            <p:nvPr/>
          </p:nvSpPr>
          <p:spPr>
            <a:xfrm rot="16200000">
              <a:off x="3239998" y="3725968"/>
              <a:ext cx="720000" cy="144000"/>
            </a:xfrm>
            <a:prstGeom prst="homePlate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  <a:effectLst>
              <a:outerShdw blurRad="38100" dir="5400000" algn="tl" rotWithShape="0">
                <a:schemeClr val="bg2">
                  <a:lumMod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pc="300"/>
            </a:p>
          </p:txBody>
        </p:sp>
        <p:sp>
          <p:nvSpPr>
            <p:cNvPr id="55" name="Rechthoek 54"/>
            <p:cNvSpPr/>
            <p:nvPr/>
          </p:nvSpPr>
          <p:spPr>
            <a:xfrm>
              <a:off x="3674161" y="3582660"/>
              <a:ext cx="84960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300" dirty="0" smtClean="0">
                  <a:solidFill>
                    <a:schemeClr val="tx2"/>
                  </a:solidFill>
                </a:rPr>
                <a:t>KIEZEN</a:t>
              </a:r>
              <a:endParaRPr lang="nl-NL" spc="300" dirty="0">
                <a:solidFill>
                  <a:schemeClr val="tx2"/>
                </a:solidFill>
              </a:endParaRPr>
            </a:p>
          </p:txBody>
        </p:sp>
      </p:grpSp>
      <p:sp>
        <p:nvSpPr>
          <p:cNvPr id="57" name="Tekstvak 56"/>
          <p:cNvSpPr txBox="1"/>
          <p:nvPr/>
        </p:nvSpPr>
        <p:spPr>
          <a:xfrm>
            <a:off x="5162551" y="123478"/>
            <a:ext cx="3801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900" b="1" dirty="0">
                <a:solidFill>
                  <a:schemeClr val="bg1"/>
                </a:solidFill>
              </a:rPr>
              <a:t>Voorbereidende les bij Provinciespel Noord-Holland</a:t>
            </a:r>
          </a:p>
          <a:p>
            <a:pPr algn="r"/>
            <a:endParaRPr lang="nl-NL" sz="900" b="1" dirty="0">
              <a:solidFill>
                <a:schemeClr val="bg1"/>
              </a:solidFill>
            </a:endParaRPr>
          </a:p>
        </p:txBody>
      </p:sp>
      <p:pic>
        <p:nvPicPr>
          <p:cNvPr id="48" name="Afbeelding 4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98" y="1875273"/>
            <a:ext cx="482615" cy="499608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359" y="1875273"/>
            <a:ext cx="429710" cy="487090"/>
          </a:xfrm>
          <a:prstGeom prst="rect">
            <a:avLst/>
          </a:prstGeom>
        </p:spPr>
      </p:pic>
      <p:grpSp>
        <p:nvGrpSpPr>
          <p:cNvPr id="50" name="Groeperen 49"/>
          <p:cNvGrpSpPr/>
          <p:nvPr/>
        </p:nvGrpSpPr>
        <p:grpSpPr>
          <a:xfrm>
            <a:off x="4425958" y="2116257"/>
            <a:ext cx="276999" cy="1110005"/>
            <a:chOff x="3981558" y="2174918"/>
            <a:chExt cx="276999" cy="1038073"/>
          </a:xfrm>
        </p:grpSpPr>
        <p:sp>
          <p:nvSpPr>
            <p:cNvPr id="24" name="Vijfhoek 23"/>
            <p:cNvSpPr/>
            <p:nvPr/>
          </p:nvSpPr>
          <p:spPr>
            <a:xfrm rot="16200000">
              <a:off x="3654044" y="2608536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Rechthoek 34"/>
            <p:cNvSpPr/>
            <p:nvPr/>
          </p:nvSpPr>
          <p:spPr>
            <a:xfrm rot="16200000">
              <a:off x="3601021" y="2555455"/>
              <a:ext cx="1038073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BESLUIT</a:t>
              </a:r>
              <a:endParaRPr lang="nl-NL" spc="100" dirty="0"/>
            </a:p>
          </p:txBody>
        </p:sp>
      </p:grpSp>
      <p:pic>
        <p:nvPicPr>
          <p:cNvPr id="22" name="Afbeelding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596" y="1865520"/>
            <a:ext cx="490969" cy="508761"/>
          </a:xfrm>
          <a:prstGeom prst="rect">
            <a:avLst/>
          </a:prstGeom>
        </p:spPr>
      </p:pic>
      <p:grpSp>
        <p:nvGrpSpPr>
          <p:cNvPr id="51" name="Groeperen 50"/>
          <p:cNvGrpSpPr/>
          <p:nvPr/>
        </p:nvGrpSpPr>
        <p:grpSpPr>
          <a:xfrm>
            <a:off x="3483626" y="2172525"/>
            <a:ext cx="276999" cy="1052596"/>
            <a:chOff x="2433894" y="2137508"/>
            <a:chExt cx="276999" cy="1052596"/>
          </a:xfrm>
        </p:grpSpPr>
        <p:sp>
          <p:nvSpPr>
            <p:cNvPr id="33" name="Vijfhoek 32"/>
            <p:cNvSpPr/>
            <p:nvPr/>
          </p:nvSpPr>
          <p:spPr>
            <a:xfrm rot="5400000">
              <a:off x="2091894" y="2566878"/>
              <a:ext cx="936000" cy="251999"/>
            </a:xfrm>
            <a:prstGeom prst="homePlate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r="5400000" algn="ctr" rotWithShape="0">
                <a:schemeClr val="tx2">
                  <a:lumMod val="75000"/>
                  <a:lumOff val="2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Rechthoek 33"/>
            <p:cNvSpPr/>
            <p:nvPr/>
          </p:nvSpPr>
          <p:spPr>
            <a:xfrm rot="16200000">
              <a:off x="2046096" y="2525306"/>
              <a:ext cx="1052596" cy="276999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nl-NL" sz="1200" spc="100" dirty="0" smtClean="0"/>
                <a:t>VOORSTEL</a:t>
              </a:r>
              <a:endParaRPr lang="nl-NL" spc="100" dirty="0"/>
            </a:p>
          </p:txBody>
        </p:sp>
      </p:grpSp>
      <p:pic>
        <p:nvPicPr>
          <p:cNvPr id="53" name="Afbeelding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6" y="1873120"/>
            <a:ext cx="424298" cy="489703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167" y="1349956"/>
            <a:ext cx="544838" cy="510911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61" y="1875273"/>
            <a:ext cx="457438" cy="49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1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kstvak 14"/>
          <p:cNvSpPr txBox="1"/>
          <p:nvPr/>
        </p:nvSpPr>
        <p:spPr>
          <a:xfrm>
            <a:off x="374904" y="419442"/>
            <a:ext cx="8414496" cy="3482618"/>
          </a:xfrm>
          <a:prstGeom prst="rect">
            <a:avLst/>
          </a:prstGeom>
          <a:solidFill>
            <a:schemeClr val="bg2"/>
          </a:solidFill>
        </p:spPr>
        <p:txBody>
          <a:bodyPr wrap="square" lIns="2160000" tIns="46800" rIns="2160000" rtlCol="0" anchor="ctr" anchorCtr="0">
            <a:noAutofit/>
          </a:bodyPr>
          <a:lstStyle/>
          <a:p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Openingsdia</a:t>
            </a:r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Beeld op de positie van dit grijze kader. </a:t>
            </a:r>
          </a:p>
          <a:p>
            <a:endParaRPr lang="nl-NL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Voeg een afbeelding toe</a:t>
            </a:r>
          </a:p>
          <a:p>
            <a:pPr marL="228600" indent="-228600">
              <a:buAutoNum type="arabicPeriod"/>
            </a:pPr>
            <a:r>
              <a:rPr lang="nl-NL" dirty="0" err="1" smtClean="0">
                <a:solidFill>
                  <a:schemeClr val="bg2">
                    <a:lumMod val="75000"/>
                  </a:schemeClr>
                </a:solidFill>
              </a:rPr>
              <a:t>Muis-klik</a:t>
            </a: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 rechts 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op de afbeelding en selecteer ‘Bijsnijden’</a:t>
            </a:r>
          </a:p>
          <a:p>
            <a:pPr marL="228600" indent="-228600">
              <a:buAutoNum type="arabicPeriod"/>
            </a:pP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Pas de breedte van de afbeelding aan en </a:t>
            </a:r>
            <a:r>
              <a:rPr lang="nl-NL" baseline="0" dirty="0" err="1" smtClean="0">
                <a:solidFill>
                  <a:schemeClr val="bg2">
                    <a:lumMod val="75000"/>
                  </a:schemeClr>
                </a:solidFill>
              </a:rPr>
              <a:t>zonodig</a:t>
            </a:r>
            <a:r>
              <a:rPr lang="nl-NL" baseline="0" dirty="0" smtClean="0">
                <a:solidFill>
                  <a:schemeClr val="bg2">
                    <a:lumMod val="75000"/>
                  </a:schemeClr>
                </a:solidFill>
              </a:rPr>
              <a:t> de uitsnede</a:t>
            </a: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Selecteer de afbeelding en ga naar menu ‘Schikken / Naar achtergrond’ om deze achter het blauwe kader te plaatsen</a:t>
            </a:r>
            <a:endParaRPr lang="nl-NL" baseline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228600" indent="-228600">
              <a:buAutoNum type="arabicPeriod"/>
            </a:pPr>
            <a:r>
              <a:rPr lang="nl-NL" dirty="0" smtClean="0">
                <a:solidFill>
                  <a:schemeClr val="bg2">
                    <a:lumMod val="75000"/>
                  </a:schemeClr>
                </a:solidFill>
              </a:rPr>
              <a:t>Verwijder dit grijze kader</a:t>
            </a:r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2226890" y="129738"/>
            <a:ext cx="6436186" cy="273844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Hier de titel van de presentatie invoegen</a:t>
            </a:r>
            <a:endParaRPr lang="nl-NL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66" y="449037"/>
            <a:ext cx="8220572" cy="34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eren 4"/>
          <p:cNvGrpSpPr/>
          <p:nvPr/>
        </p:nvGrpSpPr>
        <p:grpSpPr>
          <a:xfrm>
            <a:off x="-6349" y="0"/>
            <a:ext cx="9150349" cy="5143499"/>
            <a:chOff x="-6349" y="1"/>
            <a:chExt cx="9150349" cy="5143499"/>
          </a:xfrm>
          <a:solidFill>
            <a:schemeClr val="tx1"/>
          </a:solidFill>
        </p:grpSpPr>
        <p:sp>
          <p:nvSpPr>
            <p:cNvPr id="6" name="Rechthoek 5"/>
            <p:cNvSpPr/>
            <p:nvPr/>
          </p:nvSpPr>
          <p:spPr>
            <a:xfrm>
              <a:off x="0" y="1"/>
              <a:ext cx="9144000" cy="4490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6"/>
            <p:cNvSpPr/>
            <p:nvPr/>
          </p:nvSpPr>
          <p:spPr>
            <a:xfrm>
              <a:off x="0" y="3771900"/>
              <a:ext cx="9144000" cy="1371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7"/>
            <p:cNvSpPr/>
            <p:nvPr/>
          </p:nvSpPr>
          <p:spPr>
            <a:xfrm>
              <a:off x="-6349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8"/>
            <p:cNvSpPr/>
            <p:nvPr/>
          </p:nvSpPr>
          <p:spPr>
            <a:xfrm>
              <a:off x="8677772" y="1"/>
              <a:ext cx="463550" cy="5143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itel 1"/>
          <p:cNvSpPr txBox="1">
            <a:spLocks/>
          </p:cNvSpPr>
          <p:nvPr/>
        </p:nvSpPr>
        <p:spPr>
          <a:xfrm>
            <a:off x="1953252" y="3780000"/>
            <a:ext cx="6629400" cy="1371599"/>
          </a:xfrm>
          <a:prstGeom prst="rect">
            <a:avLst/>
          </a:prstGeom>
        </p:spPr>
        <p:txBody>
          <a:bodyPr vert="horz" wrap="square" lIns="0" tIns="4680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ts val="3600"/>
              </a:lnSpc>
              <a:spcBef>
                <a:spcPct val="0"/>
              </a:spcBef>
              <a:buNone/>
              <a:defRPr sz="3200" b="1" i="0" kern="12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fontAlgn="ctr">
              <a:lnSpc>
                <a:spcPts val="3200"/>
              </a:lnSpc>
            </a:pPr>
            <a:r>
              <a:rPr lang="nl-NL" dirty="0" smtClean="0">
                <a:solidFill>
                  <a:schemeClr val="bg1"/>
                </a:solidFill>
              </a:rPr>
              <a:t>Over de lijn Noord-Holland</a:t>
            </a:r>
            <a:endParaRPr lang="nl-NL" sz="1800" dirty="0">
              <a:solidFill>
                <a:schemeClr val="tx2"/>
              </a:solidFill>
            </a:endParaRP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970" y="2882074"/>
            <a:ext cx="2049577" cy="7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trand landschap zee kust natuur gras zand oceaan horizon hemel zon duin kust- meer voetpad vakantie klif vakantie baai terrein materiaal waterlichaam Holland Nederland wolken ontspanning leefgebied stil Noordzee kaap natuurlijke omgev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b="4526"/>
          <a:stretch/>
        </p:blipFill>
        <p:spPr bwMode="auto">
          <a:xfrm>
            <a:off x="0" y="411438"/>
            <a:ext cx="9144000" cy="47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3356035"/>
            <a:ext cx="4997450" cy="901580"/>
          </a:xfrm>
        </p:spPr>
        <p:txBody>
          <a:bodyPr/>
          <a:lstStyle/>
          <a:p>
            <a:pPr algn="l"/>
            <a:r>
              <a:rPr lang="nl-NL" dirty="0"/>
              <a:t>De provincie moet bouwen aan de kust </a:t>
            </a:r>
            <a:r>
              <a:rPr lang="nl-NL" dirty="0" smtClean="0"/>
              <a:t>toestaan</a:t>
            </a:r>
            <a:endParaRPr lang="nl-NL" dirty="0"/>
          </a:p>
        </p:txBody>
      </p:sp>
      <p:sp>
        <p:nvSpPr>
          <p:cNvPr id="4" name="AutoShape 2" descr="Afbeeldingsresultaat voor kolencentrale"/>
          <p:cNvSpPr>
            <a:spLocks noChangeAspect="1" noChangeArrowheads="1"/>
          </p:cNvSpPr>
          <p:nvPr/>
        </p:nvSpPr>
        <p:spPr bwMode="auto">
          <a:xfrm>
            <a:off x="155575" y="-6016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4" descr="Afbeeldingsresultaat voor kolencentrale"/>
          <p:cNvSpPr>
            <a:spLocks noChangeAspect="1" noChangeArrowheads="1"/>
          </p:cNvSpPr>
          <p:nvPr/>
        </p:nvSpPr>
        <p:spPr bwMode="auto">
          <a:xfrm>
            <a:off x="307975" y="-449263"/>
            <a:ext cx="3648075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2" descr="Afbeeldingsresultaat voor kust nederland"/>
          <p:cNvSpPr>
            <a:spLocks noChangeAspect="1" noChangeArrowheads="1"/>
          </p:cNvSpPr>
          <p:nvPr/>
        </p:nvSpPr>
        <p:spPr bwMode="auto">
          <a:xfrm>
            <a:off x="155575" y="-1431925"/>
            <a:ext cx="399097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672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635" y="375744"/>
            <a:ext cx="9144000" cy="900000"/>
          </a:xfrm>
        </p:spPr>
        <p:txBody>
          <a:bodyPr/>
          <a:lstStyle/>
          <a:p>
            <a:pPr algn="ctr"/>
            <a:r>
              <a:rPr lang="nl-NL" dirty="0"/>
              <a:t>De provincie moet bouwen aan de kust toestaan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8" descr="http://www.stemwijzer.nl/logos/partijen/2010/GR/pv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09" y="3696269"/>
            <a:ext cx="2142973" cy="92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109169"/>
            <a:ext cx="922838" cy="53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860" y="3365106"/>
            <a:ext cx="907051" cy="907051"/>
          </a:xfrm>
          <a:prstGeom prst="rect">
            <a:avLst/>
          </a:prstGeom>
        </p:spPr>
      </p:pic>
      <p:sp>
        <p:nvSpPr>
          <p:cNvPr id="22" name="PIJL-LINKS 21"/>
          <p:cNvSpPr/>
          <p:nvPr/>
        </p:nvSpPr>
        <p:spPr>
          <a:xfrm>
            <a:off x="1566266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3" name="PIJL-LINKS 22"/>
          <p:cNvSpPr/>
          <p:nvPr/>
        </p:nvSpPr>
        <p:spPr>
          <a:xfrm rot="10800000">
            <a:off x="47391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Tekstvak 23"/>
          <p:cNvSpPr txBox="1"/>
          <p:nvPr/>
        </p:nvSpPr>
        <p:spPr>
          <a:xfrm>
            <a:off x="2456765" y="1358425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5087538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9218" name="Picture 2" descr="GroenLinks.sv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871218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Socialistische Partij (SP) Logo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60" y="2514725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arty for the Animals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313" y="3203117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v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334901"/>
            <a:ext cx="1202134" cy="12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Pvd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7" name="AutoShape 14" descr="Pvd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568" y="2674289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5681516" y="4339158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27" y="1965260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612" y="2237436"/>
            <a:ext cx="2324427" cy="108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9" name="Picture 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999" y="3222699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CDA logo.sv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1076973"/>
            <a:ext cx="811828" cy="81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3" name="Picture 27" descr="50PLUS (nl)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057" y="4330588"/>
            <a:ext cx="728962" cy="63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5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79" y="1782443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4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2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4/Amsterdam_Schiphol_Airport_entry.jpg/1024px-Amsterdam_Schiphol_Airport_ent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6" b="7480"/>
          <a:stretch/>
        </p:blipFill>
        <p:spPr bwMode="auto">
          <a:xfrm>
            <a:off x="0" y="464757"/>
            <a:ext cx="9144000" cy="476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997200" y="831850"/>
            <a:ext cx="6146800" cy="1079500"/>
          </a:xfrm>
        </p:spPr>
        <p:txBody>
          <a:bodyPr/>
          <a:lstStyle/>
          <a:p>
            <a:pPr algn="l"/>
            <a:r>
              <a:rPr lang="nl-NL" dirty="0"/>
              <a:t>De provincie moet zich verzetten tegen de groei van </a:t>
            </a:r>
            <a:r>
              <a:rPr lang="nl-NL" dirty="0" smtClean="0"/>
              <a:t>Schiphol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74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62238"/>
            <a:ext cx="9144000" cy="900000"/>
          </a:xfrm>
        </p:spPr>
        <p:txBody>
          <a:bodyPr/>
          <a:lstStyle/>
          <a:p>
            <a:pPr algn="ctr"/>
            <a:r>
              <a:rPr lang="nl-NL" sz="2800" dirty="0"/>
              <a:t>De provincie moet zich verzetten tegen de groei van Schiphol</a:t>
            </a:r>
          </a:p>
        </p:txBody>
      </p:sp>
      <p:cxnSp>
        <p:nvCxnSpPr>
          <p:cNvPr id="4" name="Rechte verbindingslijn 3"/>
          <p:cNvCxnSpPr/>
          <p:nvPr/>
        </p:nvCxnSpPr>
        <p:spPr bwMode="auto">
          <a:xfrm>
            <a:off x="4512039" y="974361"/>
            <a:ext cx="0" cy="3923217"/>
          </a:xfrm>
          <a:prstGeom prst="line">
            <a:avLst/>
          </a:prstGeom>
          <a:ln w="5715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8" descr="http://www.stemwijzer.nl/logos/partijen/2010/GR/pvv.jpg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7" y="2330192"/>
            <a:ext cx="2010833" cy="86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Afbeelding 20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322" y="3169710"/>
            <a:ext cx="963305" cy="963305"/>
          </a:xfrm>
          <a:prstGeom prst="rect">
            <a:avLst/>
          </a:prstGeom>
        </p:spPr>
      </p:pic>
      <p:sp>
        <p:nvSpPr>
          <p:cNvPr id="24" name="PIJL-LINKS 23"/>
          <p:cNvSpPr/>
          <p:nvPr/>
        </p:nvSpPr>
        <p:spPr>
          <a:xfrm>
            <a:off x="111808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25" name="Tekstvak 24"/>
          <p:cNvSpPr txBox="1"/>
          <p:nvPr/>
        </p:nvSpPr>
        <p:spPr>
          <a:xfrm>
            <a:off x="1959199" y="1330060"/>
            <a:ext cx="1326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1B3210"/>
                </a:solidFill>
              </a:rPr>
              <a:t>EENS</a:t>
            </a:r>
            <a:endParaRPr lang="nl-NL" sz="2800" b="1" dirty="0">
              <a:solidFill>
                <a:srgbClr val="1B3210"/>
              </a:solidFill>
            </a:endParaRPr>
          </a:p>
        </p:txBody>
      </p:sp>
      <p:sp>
        <p:nvSpPr>
          <p:cNvPr id="27" name="PIJL-LINKS 26"/>
          <p:cNvSpPr/>
          <p:nvPr/>
        </p:nvSpPr>
        <p:spPr>
          <a:xfrm rot="10800000">
            <a:off x="5511463" y="974361"/>
            <a:ext cx="2656261" cy="1291348"/>
          </a:xfrm>
          <a:prstGeom prst="leftArrow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ekstvak 25"/>
          <p:cNvSpPr txBox="1"/>
          <p:nvPr/>
        </p:nvSpPr>
        <p:spPr>
          <a:xfrm>
            <a:off x="5945027" y="1358424"/>
            <a:ext cx="1434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 smtClean="0">
                <a:solidFill>
                  <a:srgbClr val="460000"/>
                </a:solidFill>
              </a:rPr>
              <a:t>ONEENS</a:t>
            </a:r>
            <a:endParaRPr lang="nl-NL" sz="2800" b="1" dirty="0">
              <a:solidFill>
                <a:srgbClr val="460000"/>
              </a:solidFill>
            </a:endParaRPr>
          </a:p>
        </p:txBody>
      </p:sp>
      <p:pic>
        <p:nvPicPr>
          <p:cNvPr id="28" name="Picture 6" descr="http://vlaardingen.d66.nl/content/uploads/sites/255/2014/01/logo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087" y="3389684"/>
            <a:ext cx="1303680" cy="754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oenLinks.sv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9" y="2920551"/>
            <a:ext cx="2533650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Socialistische Partij (SP) Logo.sv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46" y="4309076"/>
            <a:ext cx="948526" cy="53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Party for the Animals logo.s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00" y="3881241"/>
            <a:ext cx="1548822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Fv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568" y="2060793"/>
            <a:ext cx="1152918" cy="115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3389684"/>
            <a:ext cx="1763492" cy="52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6" descr="\\server-Dom01\users$\ProDemo\Downloads\CU-BasisLogo-PayOff-RGB(1)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54"/>
          <a:stretch/>
        </p:blipFill>
        <p:spPr bwMode="auto">
          <a:xfrm>
            <a:off x="1730487" y="4574664"/>
            <a:ext cx="2484607" cy="3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 descr="Volkspartij voor Vrijheid en Democratie (nl) Logo.sv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092" y="3694225"/>
            <a:ext cx="1079241" cy="12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0" descr="Afbeeldingsresultaat voor code oranje partij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31" y="2202354"/>
            <a:ext cx="1570556" cy="73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524" y="1944803"/>
            <a:ext cx="1355733" cy="554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CDA logo.sv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08" y="3731482"/>
            <a:ext cx="1088884" cy="108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7" descr="50PLUS (nl) Logo.sv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162" y="2792226"/>
            <a:ext cx="945820" cy="82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9" descr="Afbeeldingsresultaat voor ouderenpartij noord holland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999" y="2272206"/>
            <a:ext cx="1266424" cy="5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1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niveau 2. Over de lijn - veel stellingen (maart 2017) -  Democratie Leeft - NIEUW TEMPLATE">
  <a:themeElements>
    <a:clrScheme name="ProDemos blauw">
      <a:dk1>
        <a:srgbClr val="00B3E6"/>
      </a:dk1>
      <a:lt1>
        <a:srgbClr val="FFFFFF"/>
      </a:lt1>
      <a:dk2>
        <a:srgbClr val="1A1918"/>
      </a:dk2>
      <a:lt2>
        <a:srgbClr val="E7E6E6"/>
      </a:lt2>
      <a:accent1>
        <a:srgbClr val="00B3E6"/>
      </a:accent1>
      <a:accent2>
        <a:srgbClr val="58A337"/>
      </a:accent2>
      <a:accent3>
        <a:srgbClr val="FCC241"/>
      </a:accent3>
      <a:accent4>
        <a:srgbClr val="EB5B24"/>
      </a:accent4>
      <a:accent5>
        <a:srgbClr val="D7007E"/>
      </a:accent5>
      <a:accent6>
        <a:srgbClr val="C7B8A3"/>
      </a:accent6>
      <a:hlink>
        <a:srgbClr val="00B3E6"/>
      </a:hlink>
      <a:folHlink>
        <a:srgbClr val="C7B8A3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emos powerpointtemplate-NL blauw.pptx" id="{1FE03B42-FA5B-B249-9D42-3F1CF70F5035}" vid="{A7055348-BA77-9D4B-B966-D0806BE6F94E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niveau 2. Over de lijn - veel stellingen (maart 2017) -  Democratie Leeft - NIEUW TEMPLATE</Template>
  <TotalTime>474</TotalTime>
  <Words>471</Words>
  <Application>Microsoft Office PowerPoint</Application>
  <PresentationFormat>Diavoorstelling (16:9)</PresentationFormat>
  <Paragraphs>100</Paragraphs>
  <Slides>21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21</vt:i4>
      </vt:variant>
    </vt:vector>
  </HeadingPairs>
  <TitlesOfParts>
    <vt:vector size="24" baseType="lpstr">
      <vt:lpstr>Arial</vt:lpstr>
      <vt:lpstr>Calibri</vt:lpstr>
      <vt:lpstr>niveau 2. Over de lijn - veel stellingen (maart 2017) -  Democratie Leeft - NIEUW TEMPLATE</vt:lpstr>
      <vt:lpstr>PowerPoint-presentatie</vt:lpstr>
      <vt:lpstr>Programma</vt:lpstr>
      <vt:lpstr>De macht in de gemeente</vt:lpstr>
      <vt:lpstr>De macht in de provincie</vt:lpstr>
      <vt:lpstr>PowerPoint-presentatie</vt:lpstr>
      <vt:lpstr>De provincie moet bouwen aan de kust toestaan</vt:lpstr>
      <vt:lpstr>De provincie moet bouwen aan de kust toestaan</vt:lpstr>
      <vt:lpstr>De provincie moet zich verzetten tegen de groei van Schiphol</vt:lpstr>
      <vt:lpstr>De provincie moet zich verzetten tegen de groei van Schiphol</vt:lpstr>
      <vt:lpstr>De provincie moet een fonds oprichten waaruit burgers goedkoop kunnen lenen voor de verduurzaming van hun huis</vt:lpstr>
      <vt:lpstr>De provincie moet een fonds oprichten waaruit burgers goedkoop kunnen lenen voor de verduurzaming van hun huis</vt:lpstr>
      <vt:lpstr>Het openbaar vervoer moet gratis worden voor ouderen op kosten van de provincie</vt:lpstr>
      <vt:lpstr>Het openbaar vervoer moet gratis worden voor ouderen op kosten van de provincie</vt:lpstr>
      <vt:lpstr>De provincie moet permanente bewoning van vakantiehuisjes toestaan</vt:lpstr>
      <vt:lpstr>De provincie moet permanente bewoning van vakantiehuisjes toestaan</vt:lpstr>
      <vt:lpstr>De provincie moet meebetalen aan het openhouden van buurthuizen in kleine dorpen</vt:lpstr>
      <vt:lpstr>De provincie moet meebetalen aan het openhouden van buurthuizen in kleine dorpen</vt:lpstr>
      <vt:lpstr> De provincie moet stoppen met het opleggen van nieuwe regels aan boeren, ook als dat slecht is voor het milieu of het klimaat </vt:lpstr>
      <vt:lpstr>De provincie moet stoppen met het opleggen van nieuwe regels aan boeren, ook als dat slecht is voor het milieu of het klimaat </vt:lpstr>
      <vt:lpstr>De provincie moet alle jacht op wilde dieren verbieden, ook als dieren overlast veroorzaken</vt:lpstr>
      <vt:lpstr>De provincie moet alle jacht op wilde dieren verbieden, ook als dieren overlast veroorzaken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 moet meer geld naar kunst en cultuur</dc:title>
  <dc:creator>Sedi van Loon</dc:creator>
  <cp:lastModifiedBy>Geneviève Arends</cp:lastModifiedBy>
  <cp:revision>68</cp:revision>
  <cp:lastPrinted>2017-06-07T13:51:27Z</cp:lastPrinted>
  <dcterms:created xsi:type="dcterms:W3CDTF">2018-05-28T12:28:18Z</dcterms:created>
  <dcterms:modified xsi:type="dcterms:W3CDTF">2021-02-01T16:33:11Z</dcterms:modified>
</cp:coreProperties>
</file>