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17"/>
  </p:notesMasterIdLst>
  <p:handoutMasterIdLst>
    <p:handoutMasterId r:id="rId18"/>
  </p:handoutMasterIdLst>
  <p:sldIdLst>
    <p:sldId id="266" r:id="rId5"/>
    <p:sldId id="390" r:id="rId6"/>
    <p:sldId id="391" r:id="rId7"/>
    <p:sldId id="414" r:id="rId8"/>
    <p:sldId id="415" r:id="rId9"/>
    <p:sldId id="413" r:id="rId10"/>
    <p:sldId id="418" r:id="rId11"/>
    <p:sldId id="406" r:id="rId12"/>
    <p:sldId id="403" r:id="rId13"/>
    <p:sldId id="400" r:id="rId14"/>
    <p:sldId id="412" r:id="rId15"/>
    <p:sldId id="278" r:id="rId16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F1EE02-F0DA-1C07-11CD-EAB3CA3AEA38}" name="Jonnick Kirwan" initials="JK" userId="S::jonnick@prodemos.nl::9a59ccf2-ff56-4baa-9c1a-5e00a0986d43" providerId="AD"/>
  <p188:author id="{9E6728E1-5837-1E81-5AA7-4B2DBEB9920F}" name="Sandra Boersma" initials="SB" userId="S::sandra@prodemos.nl::aa0d5c04-0f93-4a70-8f86-d3f3b8229c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09DD2D-95A2-05FA-6993-0D1F5BE725DF}" v="8" dt="2024-09-26T07:46:17.838"/>
    <p1510:client id="{8026D076-53EE-41A3-ACAD-7E5350205E3D}" v="86" dt="2024-09-26T08:22:49.067"/>
    <p1510:client id="{8550896F-BF64-4C74-AB1E-3E7245BCEB22}" v="15" dt="2024-09-25T10:26:15.1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30-9-2024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30-9-2024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>
              <a:ea typeface="Calibri"/>
              <a:cs typeface="Calibri"/>
            </a:endParaRP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2133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249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err="1"/>
              <a:t>By</a:t>
            </a:r>
            <a:r>
              <a:rPr lang="nl-NL"/>
              <a:t> Koos </a:t>
            </a:r>
            <a:r>
              <a:rPr lang="nl-NL" err="1"/>
              <a:t>Breukel</a:t>
            </a:r>
            <a:r>
              <a:rPr lang="nl-NL"/>
              <a:t> - Het Koninklijk Huis (Dutch Royal Household), CC0, https://commons.wikimedia.org/w/index.php?curid=106920458</a:t>
            </a:r>
          </a:p>
          <a:p>
            <a:endParaRPr lang="en-US">
              <a:ea typeface="Calibri"/>
              <a:cs typeface="Calibri"/>
            </a:endParaRPr>
          </a:p>
          <a:p>
            <a:endParaRPr lang="nl-NL"/>
          </a:p>
          <a:p>
            <a:endParaRPr lang="en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1425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err="1"/>
              <a:t>By</a:t>
            </a:r>
            <a:r>
              <a:rPr lang="nl-NL"/>
              <a:t> Koos </a:t>
            </a:r>
            <a:r>
              <a:rPr lang="nl-NL" err="1"/>
              <a:t>Breukel</a:t>
            </a:r>
            <a:r>
              <a:rPr lang="nl-NL"/>
              <a:t> - Het Koninklijk Huis (Dutch Royal Household), CC0, https://commons.wikimedia.org/w/index.php?curid=106920458</a:t>
            </a:r>
          </a:p>
          <a:p>
            <a:endParaRPr lang="nl-NL"/>
          </a:p>
          <a:p>
            <a:endParaRPr lang="en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0931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8321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  <a:p>
            <a:endParaRPr lang="en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8366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By </a:t>
            </a:r>
            <a:r>
              <a:rPr lang="en-US" err="1"/>
              <a:t>Michielverbeek</a:t>
            </a:r>
            <a:r>
              <a:rPr lang="en-US"/>
              <a:t> - Own work, CC BY-SA 4.0, https://commons.wikimedia.org/w/index.php?curid=78011621</a:t>
            </a:r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0484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2595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By © European Union, 2024, CC BY 4.0, https://commons.wikimedia.org/w/index.php?curid=151269913</a:t>
            </a:r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5337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>
                <a:solidFill>
                  <a:schemeClr val="bg1"/>
                </a:solidFill>
              </a:rPr>
              <a:t>﻿</a:t>
            </a:r>
            <a:r>
              <a:rPr lang="nl-NL" sz="1400" err="1">
                <a:solidFill>
                  <a:schemeClr val="bg1"/>
                </a:solidFill>
              </a:rPr>
              <a:t>ProDemos</a:t>
            </a:r>
            <a:endParaRPr lang="nl-NL" sz="140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err="1">
                <a:solidFill>
                  <a:schemeClr val="bg1"/>
                </a:solidFill>
              </a:rPr>
              <a:t>Hofweg</a:t>
            </a:r>
            <a:r>
              <a:rPr lang="nl-NL" sz="140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err="1">
                <a:solidFill>
                  <a:schemeClr val="bg1"/>
                </a:solidFill>
              </a:rPr>
              <a:t>info@prodemos.nl</a:t>
            </a:r>
            <a:endParaRPr lang="nl-NL" sz="140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err="1">
                <a:solidFill>
                  <a:schemeClr val="bg1"/>
                </a:solidFill>
              </a:rPr>
              <a:t>prodemos.nl</a:t>
            </a:r>
            <a:endParaRPr lang="nl-NL" sz="1400">
              <a:solidFill>
                <a:schemeClr val="bg1"/>
              </a:solidFill>
            </a:endParaRP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07"/>
            <a:ext cx="2049577" cy="794362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1" y="4160617"/>
            <a:ext cx="2060308" cy="31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Rechthoek 5"/>
          <p:cNvSpPr/>
          <p:nvPr userDrawn="1"/>
        </p:nvSpPr>
        <p:spPr>
          <a:xfrm>
            <a:off x="1" y="473338"/>
            <a:ext cx="1979525" cy="46746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Tijdelijke aanduiding voor inhou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5"/>
            <a:ext cx="1979525" cy="5140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>
                <a:solidFill>
                  <a:schemeClr val="bg2">
                    <a:lumMod val="75000"/>
                  </a:schemeClr>
                </a:solidFill>
              </a:rPr>
            </a:br>
            <a:r>
              <a:rPr lang="nl-NL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1474045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1474045"/>
            <a:ext cx="6436800" cy="720000"/>
          </a:xfrm>
          <a:noFill/>
        </p:spPr>
        <p:txBody>
          <a:bodyPr lIns="180000" tIns="180000" rIns="180000" bIns="180000" anchor="ctr" anchorCtr="1"/>
          <a:lstStyle>
            <a:lvl1pPr algn="l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678" r:id="rId3"/>
    <p:sldLayoutId id="2147483680" r:id="rId4"/>
    <p:sldLayoutId id="2147483683" r:id="rId5"/>
    <p:sldLayoutId id="2147483685" r:id="rId6"/>
    <p:sldLayoutId id="2147483676" r:id="rId7"/>
    <p:sldLayoutId id="2147483681" r:id="rId8"/>
    <p:sldLayoutId id="2147483677" r:id="rId9"/>
    <p:sldLayoutId id="2147483675" r:id="rId10"/>
    <p:sldLayoutId id="2147483673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vak 14"/>
          <p:cNvSpPr txBox="1"/>
          <p:nvPr/>
        </p:nvSpPr>
        <p:spPr>
          <a:xfrm>
            <a:off x="374904" y="419442"/>
            <a:ext cx="8414496" cy="3482618"/>
          </a:xfrm>
          <a:prstGeom prst="rect">
            <a:avLst/>
          </a:prstGeom>
          <a:solidFill>
            <a:schemeClr val="bg2"/>
          </a:solidFill>
        </p:spPr>
        <p:txBody>
          <a:bodyPr wrap="square" lIns="2160000" tIns="46800" rIns="2160000" rtlCol="0" anchor="ctr" anchorCtr="0">
            <a:noAutofit/>
          </a:bodyPr>
          <a:lstStyle/>
          <a:p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Openingsdia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>
                <a:solidFill>
                  <a:schemeClr val="bg2">
                    <a:lumMod val="75000"/>
                  </a:schemeClr>
                </a:solidFill>
              </a:rPr>
              <a:t> rechts 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om deze achter het blauwe kader te plaatsen</a:t>
            </a:r>
            <a:endParaRPr lang="nl-NL" baseline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Verwijder dit grijze kader</a:t>
            </a: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</a:p>
        </p:txBody>
      </p:sp>
      <p:pic>
        <p:nvPicPr>
          <p:cNvPr id="3" name="Afbeelding 2" descr="Afbeelding met kleding, gebouw, persoon, schoeisel&#10;&#10;Automatisch gegenereerde beschrijving">
            <a:extLst>
              <a:ext uri="{FF2B5EF4-FFF2-40B4-BE49-F238E27FC236}">
                <a16:creationId xmlns:a16="http://schemas.microsoft.com/office/drawing/2014/main" id="{68384513-2CA4-B232-1ACC-08D061E27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1" t="30072" r="-39" b="13539"/>
          <a:stretch/>
        </p:blipFill>
        <p:spPr>
          <a:xfrm>
            <a:off x="450001" y="345982"/>
            <a:ext cx="8234120" cy="3629537"/>
          </a:xfrm>
          <a:prstGeom prst="rect">
            <a:avLst/>
          </a:prstGeom>
        </p:spPr>
      </p:pic>
      <p:grpSp>
        <p:nvGrpSpPr>
          <p:cNvPr id="5" name="Groeperen 4"/>
          <p:cNvGrpSpPr/>
          <p:nvPr/>
        </p:nvGrpSpPr>
        <p:grpSpPr>
          <a:xfrm>
            <a:off x="0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1331606" y="3771900"/>
            <a:ext cx="6629400" cy="1324233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 fontAlgn="ctr">
              <a:lnSpc>
                <a:spcPts val="3200"/>
              </a:lnSpc>
            </a:pPr>
            <a:r>
              <a:rPr lang="nl-NL" sz="40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Het nieuwe kabinet</a:t>
            </a: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554"/>
            <a:ext cx="2049577" cy="79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 Gaat de plannen uitvoeren die bedacht zijn door de PVV, VVD, NSC en BBB</a:t>
            </a:r>
          </a:p>
          <a:p>
            <a:endParaRPr lang="nl-NL"/>
          </a:p>
          <a:p>
            <a:r>
              <a:rPr lang="nl-NL"/>
              <a:t>Dick Schoof is de minister-president. Hij hoort niet bij een van de partijen in het kabinet.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Kabinet Schoof</a:t>
            </a:r>
          </a:p>
        </p:txBody>
      </p:sp>
      <p:pic>
        <p:nvPicPr>
          <p:cNvPr id="5" name="Afbeelding 4" descr="Afbeelding met kleding, persoon, pak, Menselijk gezicht&#10;&#10;Automatisch gegenereerde beschrijving">
            <a:extLst>
              <a:ext uri="{FF2B5EF4-FFF2-40B4-BE49-F238E27FC236}">
                <a16:creationId xmlns:a16="http://schemas.microsoft.com/office/drawing/2014/main" id="{EA38E558-87AD-CC09-D4A7-F0DA5E972B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678" t="833" r="52495" b="8472"/>
          <a:stretch/>
        </p:blipFill>
        <p:spPr>
          <a:xfrm>
            <a:off x="0" y="471487"/>
            <a:ext cx="1764506" cy="4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3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/>
              <a:t>Jullie krijgen per groepje 2 stapels kaartjes: </a:t>
            </a:r>
          </a:p>
          <a:p>
            <a:pPr lvl="1"/>
            <a:r>
              <a:rPr lang="nl-NL"/>
              <a:t> 1 met een aantal ministers/staatssecretarissen</a:t>
            </a:r>
          </a:p>
          <a:p>
            <a:pPr lvl="1"/>
            <a:r>
              <a:rPr lang="nl-NL"/>
              <a:t> 1 met de agenda van een minister of staatssecretaris</a:t>
            </a:r>
          </a:p>
          <a:p>
            <a:pPr lvl="1"/>
            <a:endParaRPr lang="nl-NL"/>
          </a:p>
          <a:p>
            <a:pPr marL="0" indent="0">
              <a:buNone/>
            </a:pPr>
            <a:r>
              <a:rPr lang="nl-NL"/>
              <a:t>Welke agenda hoort bij welke minister/staatssecretaris? Leg de juiste kaartjes naast elkaar!</a:t>
            </a:r>
          </a:p>
          <a:p>
            <a:endParaRPr lang="nl-NL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Groepsopdracht</a:t>
            </a:r>
          </a:p>
        </p:txBody>
      </p:sp>
      <p:pic>
        <p:nvPicPr>
          <p:cNvPr id="14" name="Afbeelding 13" descr="Afbeelding van personen die teamwork uitvoeren">
            <a:extLst>
              <a:ext uri="{FF2B5EF4-FFF2-40B4-BE49-F238E27FC236}">
                <a16:creationId xmlns:a16="http://schemas.microsoft.com/office/drawing/2014/main" id="{82089945-7A16-3F29-A8EA-281FB2610641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7207" t="96" r="38493" b="-96"/>
          <a:stretch/>
        </p:blipFill>
        <p:spPr>
          <a:xfrm>
            <a:off x="0" y="473907"/>
            <a:ext cx="18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9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105781" y="1651001"/>
            <a:ext cx="6270171" cy="666835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err="1">
                <a:solidFill>
                  <a:schemeClr val="bg1"/>
                </a:solidFill>
              </a:rPr>
              <a:t>www.prodemos.nl</a:t>
            </a:r>
            <a:br>
              <a:rPr lang="nl-NL">
                <a:solidFill>
                  <a:schemeClr val="bg1"/>
                </a:solidFill>
              </a:rPr>
            </a:br>
            <a:br>
              <a:rPr lang="nl-NL">
                <a:solidFill>
                  <a:schemeClr val="bg1"/>
                </a:solidFill>
              </a:rPr>
            </a:br>
            <a:br>
              <a:rPr lang="nl-NL">
                <a:solidFill>
                  <a:schemeClr val="bg1"/>
                </a:solidFill>
              </a:rPr>
            </a:br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nl-NL"/>
              <a:t>Wie de baas is in Nederland</a:t>
            </a:r>
          </a:p>
          <a:p>
            <a:pPr marL="342900" indent="-342900">
              <a:buAutoNum type="arabicPeriod"/>
            </a:pPr>
            <a:r>
              <a:rPr lang="nl-NL"/>
              <a:t>Wat een kabinet is en wat ze doen</a:t>
            </a:r>
            <a:endParaRPr lang="nl-NL">
              <a:ea typeface="Calibri"/>
              <a:cs typeface="Calibri"/>
            </a:endParaRPr>
          </a:p>
          <a:p>
            <a:pPr marL="342900" indent="-342900">
              <a:buAutoNum type="arabicPeriod"/>
            </a:pPr>
            <a:r>
              <a:rPr lang="nl-NL">
                <a:ea typeface="Calibri"/>
                <a:cs typeface="Calibri"/>
              </a:rPr>
              <a:t>Wie er in het nieuwe kabinet zitten</a:t>
            </a:r>
            <a:endParaRPr lang="nl-NL"/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nl-NL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/>
                <a:ea typeface="Calibri"/>
                <a:cs typeface="Calibri"/>
              </a:rPr>
              <a:t>Vandaag leren jullie:</a:t>
            </a:r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34953" t="222" r="39439" b="-222"/>
          <a:stretch/>
        </p:blipFill>
        <p:spPr>
          <a:xfrm>
            <a:off x="1" y="468000"/>
            <a:ext cx="1799923" cy="468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8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eubels, muur, hout, overdekt&#10;&#10;Automatisch gegenereerde beschrijving">
            <a:extLst>
              <a:ext uri="{FF2B5EF4-FFF2-40B4-BE49-F238E27FC236}">
                <a16:creationId xmlns:a16="http://schemas.microsoft.com/office/drawing/2014/main" id="{5038BDCF-0FDE-D381-7B1A-D5367F9A8A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99"/>
          <a:stretch/>
        </p:blipFill>
        <p:spPr>
          <a:xfrm>
            <a:off x="0" y="468000"/>
            <a:ext cx="9144000" cy="467550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0" y="3610548"/>
            <a:ext cx="5823284" cy="819468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Wie is de baas in Nederland?</a:t>
            </a:r>
          </a:p>
        </p:txBody>
      </p:sp>
    </p:spTree>
    <p:extLst>
      <p:ext uri="{BB962C8B-B14F-4D97-AF65-F5344CB8AC3E}">
        <p14:creationId xmlns:p14="http://schemas.microsoft.com/office/powerpoint/2010/main" val="161516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D68600-826D-E251-EB4A-2B1992F68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07001"/>
            <a:ext cx="2696269" cy="786911"/>
          </a:xfrm>
        </p:spPr>
        <p:txBody>
          <a:bodyPr/>
          <a:lstStyle/>
          <a:p>
            <a:r>
              <a:rPr lang="nl-NL" sz="2400"/>
              <a:t>De Koning</a:t>
            </a:r>
            <a:endParaRPr lang="en-NL" sz="240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97B288A-6CBD-6F9B-66DC-9E55E08C7F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CDECE4B-B5D6-CEA1-0D8A-0DE37865FD2B}"/>
              </a:ext>
            </a:extLst>
          </p:cNvPr>
          <p:cNvSpPr txBox="1">
            <a:spLocks/>
          </p:cNvSpPr>
          <p:nvPr/>
        </p:nvSpPr>
        <p:spPr>
          <a:xfrm>
            <a:off x="2968023" y="3307000"/>
            <a:ext cx="3037581" cy="786911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ctr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sz="2400">
                <a:latin typeface="Calibri"/>
                <a:ea typeface="Calibri"/>
                <a:cs typeface="Calibri"/>
              </a:rPr>
              <a:t>Het kabinet</a:t>
            </a:r>
            <a:endParaRPr lang="nl-NL" sz="240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510AACD-9BD8-59CE-6EA9-20EFE473CE08}"/>
              </a:ext>
            </a:extLst>
          </p:cNvPr>
          <p:cNvSpPr txBox="1">
            <a:spLocks/>
          </p:cNvSpPr>
          <p:nvPr/>
        </p:nvSpPr>
        <p:spPr>
          <a:xfrm>
            <a:off x="6211287" y="3307001"/>
            <a:ext cx="2772075" cy="786911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ctr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sz="2400"/>
              <a:t>De Tweede Kamer</a:t>
            </a:r>
            <a:endParaRPr lang="en-NL" sz="2400"/>
          </a:p>
        </p:txBody>
      </p:sp>
      <p:pic>
        <p:nvPicPr>
          <p:cNvPr id="8" name="Afbeelding 7" descr="Afbeelding met overdekt, hal, meubels, auditorium&#10;&#10;Automatisch gegenereerde beschrijving">
            <a:extLst>
              <a:ext uri="{FF2B5EF4-FFF2-40B4-BE49-F238E27FC236}">
                <a16:creationId xmlns:a16="http://schemas.microsoft.com/office/drawing/2014/main" id="{26E00713-95D1-5939-3C06-C22B701363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05" t="33990"/>
          <a:stretch/>
        </p:blipFill>
        <p:spPr>
          <a:xfrm>
            <a:off x="6211286" y="1488931"/>
            <a:ext cx="2772075" cy="1489583"/>
          </a:xfrm>
          <a:prstGeom prst="rect">
            <a:avLst/>
          </a:prstGeom>
        </p:spPr>
      </p:pic>
      <p:pic>
        <p:nvPicPr>
          <p:cNvPr id="6" name="Afbeelding 5" descr="Afbeelding met kleding, persoon, Menselijk gezicht, buitenkleding&#10;&#10;Automatisch gegenereerde beschrijving">
            <a:extLst>
              <a:ext uri="{FF2B5EF4-FFF2-40B4-BE49-F238E27FC236}">
                <a16:creationId xmlns:a16="http://schemas.microsoft.com/office/drawing/2014/main" id="{35FA1DFA-437C-6A9C-C564-18CB6175FB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t="4987" b="20479"/>
          <a:stretch/>
        </p:blipFill>
        <p:spPr>
          <a:xfrm>
            <a:off x="350552" y="1049588"/>
            <a:ext cx="2070477" cy="1928926"/>
          </a:xfrm>
          <a:prstGeom prst="rect">
            <a:avLst/>
          </a:prstGeom>
        </p:spPr>
      </p:pic>
      <p:pic>
        <p:nvPicPr>
          <p:cNvPr id="12" name="Afbeelding 11" descr="Afbeelding met kleding, persoon, overdekt, muur&#10;&#10;Automatisch gegenereerde beschrijving">
            <a:extLst>
              <a:ext uri="{FF2B5EF4-FFF2-40B4-BE49-F238E27FC236}">
                <a16:creationId xmlns:a16="http://schemas.microsoft.com/office/drawing/2014/main" id="{3166CB01-1984-8D5D-B56E-B53B903758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050" t="33840" r="18908" b="-22"/>
          <a:stretch/>
        </p:blipFill>
        <p:spPr>
          <a:xfrm>
            <a:off x="2971213" y="1496548"/>
            <a:ext cx="3036112" cy="149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7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D68600-826D-E251-EB4A-2B1992F68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07001"/>
            <a:ext cx="2696269" cy="786911"/>
          </a:xfrm>
        </p:spPr>
        <p:txBody>
          <a:bodyPr/>
          <a:lstStyle/>
          <a:p>
            <a:r>
              <a:rPr lang="nl-NL" sz="2400"/>
              <a:t>De Koning</a:t>
            </a:r>
            <a:endParaRPr lang="en-NL" sz="240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97B288A-6CBD-6F9B-66DC-9E55E08C7F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CDECE4B-B5D6-CEA1-0D8A-0DE37865FD2B}"/>
              </a:ext>
            </a:extLst>
          </p:cNvPr>
          <p:cNvSpPr txBox="1">
            <a:spLocks/>
          </p:cNvSpPr>
          <p:nvPr/>
        </p:nvSpPr>
        <p:spPr>
          <a:xfrm>
            <a:off x="2968023" y="3307000"/>
            <a:ext cx="3037581" cy="786911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ctr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sz="2400">
                <a:latin typeface="Calibri"/>
                <a:ea typeface="Calibri"/>
                <a:cs typeface="Calibri"/>
              </a:rPr>
              <a:t>Het kabinet</a:t>
            </a:r>
            <a:endParaRPr lang="nl-NL" sz="240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510AACD-9BD8-59CE-6EA9-20EFE473CE08}"/>
              </a:ext>
            </a:extLst>
          </p:cNvPr>
          <p:cNvSpPr txBox="1">
            <a:spLocks/>
          </p:cNvSpPr>
          <p:nvPr/>
        </p:nvSpPr>
        <p:spPr>
          <a:xfrm>
            <a:off x="6211287" y="3307001"/>
            <a:ext cx="2772075" cy="786911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ctr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sz="2400"/>
              <a:t>De Tweede Kamer</a:t>
            </a:r>
            <a:endParaRPr lang="en-NL" sz="2400"/>
          </a:p>
        </p:txBody>
      </p:sp>
      <p:pic>
        <p:nvPicPr>
          <p:cNvPr id="7" name="Afbeelding 6" descr="Afbeelding met kleding, persoon, Menselijk gezicht, buitenkleding&#10;&#10;Automatisch gegenereerde beschrijving">
            <a:extLst>
              <a:ext uri="{FF2B5EF4-FFF2-40B4-BE49-F238E27FC236}">
                <a16:creationId xmlns:a16="http://schemas.microsoft.com/office/drawing/2014/main" id="{B5262FCE-1CB4-C794-0120-A531D7CBB1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t="4987" b="20479"/>
          <a:stretch/>
        </p:blipFill>
        <p:spPr>
          <a:xfrm>
            <a:off x="350552" y="1049588"/>
            <a:ext cx="2070477" cy="1928926"/>
          </a:xfrm>
          <a:prstGeom prst="rect">
            <a:avLst/>
          </a:prstGeom>
        </p:spPr>
      </p:pic>
      <p:pic>
        <p:nvPicPr>
          <p:cNvPr id="11" name="Afbeelding 10" descr="Afbeelding met overdekt, hal, meubels, auditorium&#10;&#10;Automatisch gegenereerde beschrijving">
            <a:extLst>
              <a:ext uri="{FF2B5EF4-FFF2-40B4-BE49-F238E27FC236}">
                <a16:creationId xmlns:a16="http://schemas.microsoft.com/office/drawing/2014/main" id="{EF6075DB-B405-DFE0-42B7-0081377036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105" t="33990"/>
          <a:stretch/>
        </p:blipFill>
        <p:spPr>
          <a:xfrm>
            <a:off x="6211286" y="1488931"/>
            <a:ext cx="2772075" cy="1489583"/>
          </a:xfrm>
          <a:prstGeom prst="rect">
            <a:avLst/>
          </a:prstGeom>
        </p:spPr>
      </p:pic>
      <p:pic>
        <p:nvPicPr>
          <p:cNvPr id="8" name="Afbeelding 7" descr="Afbeelding met kleding, persoon, overdekt, muur&#10;&#10;Automatisch gegenereerde beschrijving">
            <a:extLst>
              <a:ext uri="{FF2B5EF4-FFF2-40B4-BE49-F238E27FC236}">
                <a16:creationId xmlns:a16="http://schemas.microsoft.com/office/drawing/2014/main" id="{FEF398B7-1B0B-7F9B-9B5B-1E3CA55468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0"/>
          </a:blip>
          <a:srcRect l="13050" t="33840" r="18908" b="-22"/>
          <a:stretch/>
        </p:blipFill>
        <p:spPr>
          <a:xfrm>
            <a:off x="2971213" y="1496548"/>
            <a:ext cx="3036112" cy="149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8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overdekt, muur&#10;&#10;Automatisch gegenereerde beschrijving">
            <a:extLst>
              <a:ext uri="{FF2B5EF4-FFF2-40B4-BE49-F238E27FC236}">
                <a16:creationId xmlns:a16="http://schemas.microsoft.com/office/drawing/2014/main" id="{A2082730-841C-47FE-AB92-FA9B62B9E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0800"/>
            <a:ext cx="9144000" cy="468270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-1" y="1203158"/>
            <a:ext cx="4090737" cy="800511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Het kabinet</a:t>
            </a:r>
          </a:p>
        </p:txBody>
      </p:sp>
    </p:spTree>
    <p:extLst>
      <p:ext uri="{BB962C8B-B14F-4D97-AF65-F5344CB8AC3E}">
        <p14:creationId xmlns:p14="http://schemas.microsoft.com/office/powerpoint/2010/main" val="22492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97B288A-6CBD-6F9B-66DC-9E55E08C7F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4276F21F-0FD0-17D6-3B1F-5A75297FCA9F}"/>
              </a:ext>
            </a:extLst>
          </p:cNvPr>
          <p:cNvGrpSpPr/>
          <p:nvPr/>
        </p:nvGrpSpPr>
        <p:grpSpPr>
          <a:xfrm>
            <a:off x="5356535" y="722362"/>
            <a:ext cx="3240263" cy="2797683"/>
            <a:chOff x="5654778" y="982937"/>
            <a:chExt cx="3240263" cy="2797683"/>
          </a:xfrm>
        </p:grpSpPr>
        <p:sp>
          <p:nvSpPr>
            <p:cNvPr id="5" name="Titel 1">
              <a:extLst>
                <a:ext uri="{FF2B5EF4-FFF2-40B4-BE49-F238E27FC236}">
                  <a16:creationId xmlns:a16="http://schemas.microsoft.com/office/drawing/2014/main" id="{E510AACD-9BD8-59CE-6EA9-20EFE473CE08}"/>
                </a:ext>
              </a:extLst>
            </p:cNvPr>
            <p:cNvSpPr txBox="1">
              <a:spLocks/>
            </p:cNvSpPr>
            <p:nvPr/>
          </p:nvSpPr>
          <p:spPr>
            <a:xfrm>
              <a:off x="5654778" y="2993709"/>
              <a:ext cx="3240263" cy="786911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lIns="180000" tIns="180000" rIns="180000" bIns="180000" rtlCol="0" anchor="ctr" anchorCtr="1">
              <a:noAutofit/>
            </a:bodyPr>
            <a:lstStyle>
              <a:lvl1pPr algn="ctr" defTabSz="685800" rtl="0" eaLnBrk="1" latinLnBrk="0" hangingPunct="1">
                <a:lnSpc>
                  <a:spcPts val="3600"/>
                </a:lnSpc>
                <a:spcBef>
                  <a:spcPct val="0"/>
                </a:spcBef>
                <a:buNone/>
                <a:defRPr sz="3200" b="1" i="0" kern="1200">
                  <a:ln>
                    <a:noFill/>
                  </a:ln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defRPr>
              </a:lvl1pPr>
            </a:lstStyle>
            <a:p>
              <a:r>
                <a:rPr lang="nl-NL" sz="2400"/>
                <a:t>De Tweede Kamer</a:t>
              </a:r>
              <a:endParaRPr lang="en-NL" sz="2400"/>
            </a:p>
          </p:txBody>
        </p:sp>
        <p:pic>
          <p:nvPicPr>
            <p:cNvPr id="11" name="Afbeelding 10" descr="Afbeelding met overdekt, hal, meubels, auditorium&#10;&#10;Automatisch gegenereerde beschrijving">
              <a:extLst>
                <a:ext uri="{FF2B5EF4-FFF2-40B4-BE49-F238E27FC236}">
                  <a16:creationId xmlns:a16="http://schemas.microsoft.com/office/drawing/2014/main" id="{EF6075DB-B405-DFE0-42B7-008137703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273" t="10767"/>
            <a:stretch/>
          </p:blipFill>
          <p:spPr>
            <a:xfrm>
              <a:off x="5654778" y="982937"/>
              <a:ext cx="3240263" cy="2013639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80CF7DD8-E8C0-792F-4BCA-C1176F140EB4}"/>
              </a:ext>
            </a:extLst>
          </p:cNvPr>
          <p:cNvGrpSpPr/>
          <p:nvPr/>
        </p:nvGrpSpPr>
        <p:grpSpPr>
          <a:xfrm>
            <a:off x="451514" y="708765"/>
            <a:ext cx="3416968" cy="2800550"/>
            <a:chOff x="248959" y="982937"/>
            <a:chExt cx="3416968" cy="2800550"/>
          </a:xfrm>
        </p:grpSpPr>
        <p:pic>
          <p:nvPicPr>
            <p:cNvPr id="1026" name="Picture 2" descr="Afbeelding met kleding, gebouw, persoon, schoeisel&#10;&#10;Automatisch gegenereerde beschrijving">
              <a:extLst>
                <a:ext uri="{FF2B5EF4-FFF2-40B4-BE49-F238E27FC236}">
                  <a16:creationId xmlns:a16="http://schemas.microsoft.com/office/drawing/2014/main" id="{B8064563-4045-F8B1-96F1-1283B444E7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51"/>
            <a:stretch/>
          </p:blipFill>
          <p:spPr bwMode="auto">
            <a:xfrm>
              <a:off x="248959" y="982937"/>
              <a:ext cx="3240263" cy="2013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itel 1">
              <a:extLst>
                <a:ext uri="{FF2B5EF4-FFF2-40B4-BE49-F238E27FC236}">
                  <a16:creationId xmlns:a16="http://schemas.microsoft.com/office/drawing/2014/main" id="{843B8B4D-CBCA-D2A6-E47F-821117821A00}"/>
                </a:ext>
              </a:extLst>
            </p:cNvPr>
            <p:cNvSpPr txBox="1">
              <a:spLocks/>
            </p:cNvSpPr>
            <p:nvPr/>
          </p:nvSpPr>
          <p:spPr>
            <a:xfrm>
              <a:off x="248959" y="2996576"/>
              <a:ext cx="3416968" cy="786911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lIns="180000" tIns="180000" rIns="180000" bIns="180000" rtlCol="0" anchor="ctr" anchorCtr="1">
              <a:noAutofit/>
            </a:bodyPr>
            <a:lstStyle>
              <a:lvl1pPr algn="ctr" defTabSz="685800" rtl="0" eaLnBrk="1" latinLnBrk="0" hangingPunct="1">
                <a:lnSpc>
                  <a:spcPts val="3600"/>
                </a:lnSpc>
                <a:spcBef>
                  <a:spcPct val="0"/>
                </a:spcBef>
                <a:buNone/>
                <a:defRPr sz="3200" b="1" i="0" kern="1200">
                  <a:ln>
                    <a:noFill/>
                  </a:ln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defRPr>
              </a:lvl1pPr>
            </a:lstStyle>
            <a:p>
              <a:r>
                <a:rPr lang="nl-NL" sz="2400"/>
                <a:t>Het kabinet</a:t>
              </a:r>
              <a:endParaRPr lang="en-NL" sz="2400"/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3849375-9F96-4F01-0524-002CD447FCD0}"/>
              </a:ext>
            </a:extLst>
          </p:cNvPr>
          <p:cNvSpPr txBox="1"/>
          <p:nvPr/>
        </p:nvSpPr>
        <p:spPr>
          <a:xfrm>
            <a:off x="451517" y="3571141"/>
            <a:ext cx="347155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chemeClr val="tx2"/>
                </a:solidFill>
              </a:rPr>
              <a:t>Bestaat uit ministers en staatssecretarissen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chemeClr val="tx2"/>
                </a:solidFill>
              </a:rPr>
              <a:t>Maakt plannen voor Nederland: wetsvoorstellen</a:t>
            </a:r>
            <a:br>
              <a:rPr lang="nl-NL">
                <a:solidFill>
                  <a:schemeClr val="tx2"/>
                </a:solidFill>
              </a:rPr>
            </a:br>
            <a:endParaRPr lang="nl-NL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chemeClr val="tx2"/>
                </a:solidFill>
              </a:rPr>
              <a:t>Voert wetten uit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3105B79-9DED-1459-10DA-7A6A8B6068D4}"/>
              </a:ext>
            </a:extLst>
          </p:cNvPr>
          <p:cNvSpPr txBox="1"/>
          <p:nvPr/>
        </p:nvSpPr>
        <p:spPr>
          <a:xfrm>
            <a:off x="5356537" y="3571141"/>
            <a:ext cx="333594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chemeClr val="tx2"/>
                </a:solidFill>
              </a:rPr>
              <a:t>Bestaat uit 150 Tweede Kamerleden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chemeClr val="tx2"/>
                </a:solidFill>
              </a:rPr>
              <a:t>Stemt voor of tegen wetsvoorstellen</a:t>
            </a:r>
            <a:br>
              <a:rPr lang="nl-NL">
                <a:solidFill>
                  <a:schemeClr val="tx2"/>
                </a:solidFill>
              </a:rPr>
            </a:br>
            <a:endParaRPr lang="nl-NL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chemeClr val="tx2"/>
                </a:solidFill>
              </a:rPr>
              <a:t>Controleert of het kabinet zijn werk goed doet</a:t>
            </a:r>
          </a:p>
        </p:txBody>
      </p:sp>
      <p:pic>
        <p:nvPicPr>
          <p:cNvPr id="8" name="Afbeelding 7" descr="Afbeelding met kleding, persoon, overdekt, muur&#10;&#10;Automatisch gegenereerde beschrijving">
            <a:extLst>
              <a:ext uri="{FF2B5EF4-FFF2-40B4-BE49-F238E27FC236}">
                <a16:creationId xmlns:a16="http://schemas.microsoft.com/office/drawing/2014/main" id="{889DF93E-EB1E-FAA6-3B7C-507BB7A1EB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99" r="4812"/>
          <a:stretch/>
        </p:blipFill>
        <p:spPr>
          <a:xfrm>
            <a:off x="451514" y="708765"/>
            <a:ext cx="3416968" cy="1995556"/>
          </a:xfrm>
          <a:prstGeom prst="rect">
            <a:avLst/>
          </a:prstGeom>
        </p:spPr>
      </p:pic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B2FFFA91-0069-60C4-5194-927FA4696516}"/>
              </a:ext>
            </a:extLst>
          </p:cNvPr>
          <p:cNvCxnSpPr>
            <a:cxnSpLocks/>
          </p:cNvCxnSpPr>
          <p:nvPr/>
        </p:nvCxnSpPr>
        <p:spPr>
          <a:xfrm flipV="1">
            <a:off x="3163529" y="4122174"/>
            <a:ext cx="2193006" cy="95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76F873EE-603C-225E-DBDA-90005E184682}"/>
              </a:ext>
            </a:extLst>
          </p:cNvPr>
          <p:cNvCxnSpPr>
            <a:cxnSpLocks/>
          </p:cNvCxnSpPr>
          <p:nvPr/>
        </p:nvCxnSpPr>
        <p:spPr>
          <a:xfrm flipH="1">
            <a:off x="2187294" y="4250369"/>
            <a:ext cx="3033635" cy="4323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0F7C0D47-7FCD-1B21-522A-6D3C691F9B25}"/>
              </a:ext>
            </a:extLst>
          </p:cNvPr>
          <p:cNvCxnSpPr>
            <a:cxnSpLocks/>
          </p:cNvCxnSpPr>
          <p:nvPr/>
        </p:nvCxnSpPr>
        <p:spPr>
          <a:xfrm flipV="1">
            <a:off x="2222370" y="4758654"/>
            <a:ext cx="3156030" cy="618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41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2159999" y="1617038"/>
            <a:ext cx="6270171" cy="3466350"/>
          </a:xfrm>
        </p:spPr>
        <p:txBody>
          <a:bodyPr/>
          <a:lstStyle/>
          <a:p>
            <a:r>
              <a:rPr lang="nl-NL"/>
              <a:t> Een minister is de baas op een ministerie.</a:t>
            </a:r>
          </a:p>
          <a:p>
            <a:r>
              <a:rPr lang="nl-NL"/>
              <a:t> Een ministerie zorgt dat de plannen en wetten van de minister worden uitgevoerd. </a:t>
            </a:r>
          </a:p>
          <a:p>
            <a:r>
              <a:rPr lang="nl-NL"/>
              <a:t> Er zijn bijvoorbeeld ministeries voor: volksgezondheid, economische zaken, wegen en landbouw!</a:t>
            </a:r>
          </a:p>
          <a:p>
            <a:pPr marL="0" indent="0">
              <a:buNone/>
            </a:pPr>
            <a:endParaRPr lang="nl-NL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Ministers en staatssecretarissen</a:t>
            </a:r>
          </a:p>
        </p:txBody>
      </p:sp>
      <p:pic>
        <p:nvPicPr>
          <p:cNvPr id="5" name="Afbeelding 4" descr="Afbeelding met buitenshuis, hemel, gebouw, Flatgebouw&#10;&#10;Automatisch gegenereerde beschrijving">
            <a:extLst>
              <a:ext uri="{FF2B5EF4-FFF2-40B4-BE49-F238E27FC236}">
                <a16:creationId xmlns:a16="http://schemas.microsoft.com/office/drawing/2014/main" id="{26332117-171D-4383-30DB-DD42496A5E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998" t="972" r="39952" b="8333"/>
          <a:stretch/>
        </p:blipFill>
        <p:spPr>
          <a:xfrm>
            <a:off x="0" y="464344"/>
            <a:ext cx="177165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leding, gebouw, persoon, schoeisel&#10;&#10;Automatisch gegenereerde beschrijving">
            <a:extLst>
              <a:ext uri="{FF2B5EF4-FFF2-40B4-BE49-F238E27FC236}">
                <a16:creationId xmlns:a16="http://schemas.microsoft.com/office/drawing/2014/main" id="{AD9F8912-EB68-D0F2-B23F-C54FCE3A8E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" t="26445" r="-39" b="21"/>
          <a:stretch/>
        </p:blipFill>
        <p:spPr>
          <a:xfrm>
            <a:off x="0" y="468000"/>
            <a:ext cx="9151200" cy="467550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0" y="3422970"/>
            <a:ext cx="4219303" cy="835020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Kabinet Schoof</a:t>
            </a:r>
          </a:p>
        </p:txBody>
      </p:sp>
    </p:spTree>
    <p:extLst>
      <p:ext uri="{BB962C8B-B14F-4D97-AF65-F5344CB8AC3E}">
        <p14:creationId xmlns:p14="http://schemas.microsoft.com/office/powerpoint/2010/main" val="360010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ProDemos">
  <a:themeElements>
    <a:clrScheme name="ProDemos blauw">
      <a:dk1>
        <a:srgbClr val="00B3E6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C7B8A3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3099-1 ProDemos powerpointtemplate-NL blauw.pptx" id="{F3DEBD63-EE53-DA4A-B1D6-DA947C1E4577}" vid="{E5A097DC-8011-C443-AA16-DAF9CA9DBBE8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8" ma:contentTypeDescription="Een nieuw document maken." ma:contentTypeScope="" ma:versionID="8133afb84a15b69cb26b22f1c1db2a09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62832601cabcd8f2266d9163ccbf5c7b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9F42FD-8749-4A7A-9A96-34D11D7C537B}">
  <ds:schemaRefs>
    <ds:schemaRef ds:uri="3a7bcf79-13ec-4791-9315-eb816fa35df2"/>
    <ds:schemaRef ds:uri="f6166596-befa-4d6e-9b8b-75e822e8a23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361B622-2B34-4990-A92B-4D13134F21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F3E83E-8354-4772-899F-4C7313AC46CC}">
  <ds:schemaRefs>
    <ds:schemaRef ds:uri="3a7bcf79-13ec-4791-9315-eb816fa35df2"/>
    <ds:schemaRef ds:uri="f6166596-befa-4d6e-9b8b-75e822e8a2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bff47c44-a17a-41cf-a8f7-54127cafb343}" enabled="0" method="" siteId="{bff47c44-a17a-41cf-a8f7-54127cafb34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ProDemos</Template>
  <Application>Microsoft Office PowerPoint</Application>
  <PresentationFormat>Diavoorstelling (16:9)</PresentationFormat>
  <Slides>12</Slides>
  <Notes>9</Notes>
  <HiddenSlides>0</HiddenSlide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3" baseType="lpstr">
      <vt:lpstr>ProDemos</vt:lpstr>
      <vt:lpstr>PowerPoint-presentatie</vt:lpstr>
      <vt:lpstr>Vandaag leren jullie:</vt:lpstr>
      <vt:lpstr>PowerPoint-presentatie</vt:lpstr>
      <vt:lpstr>De Koning</vt:lpstr>
      <vt:lpstr>De Koning</vt:lpstr>
      <vt:lpstr>PowerPoint-presentatie</vt:lpstr>
      <vt:lpstr>PowerPoint-presentatie</vt:lpstr>
      <vt:lpstr>Ministers en staatssecretarissen</vt:lpstr>
      <vt:lpstr>PowerPoint-presentatie</vt:lpstr>
      <vt:lpstr>Kabinet Schoof</vt:lpstr>
      <vt:lpstr>Groepsopdracht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Nienke Schuitemaker</dc:creator>
  <cp:keywords/>
  <dc:description/>
  <cp:revision>2</cp:revision>
  <cp:lastPrinted>2017-06-07T13:51:27Z</cp:lastPrinted>
  <dcterms:created xsi:type="dcterms:W3CDTF">2022-07-18T14:35:55Z</dcterms:created>
  <dcterms:modified xsi:type="dcterms:W3CDTF">2024-09-30T07:47:33Z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0x010100BEB7D61D776EC44EBF96354E46DD7CF7</vt:lpwstr>
  </property>
  <property fmtid="{D5CDD505-2E9C-101B-9397-08002B2CF9AE}" pid="3" name="Order">
    <vt:r8>6400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TemplateUrl">
    <vt:lpwstr/>
  </property>
  <property fmtid="{D5CDD505-2E9C-101B-9397-08002B2CF9AE}" pid="9" name="ComplianceAssetId">
    <vt:lpwstr/>
  </property>
  <property fmtid="{D5CDD505-2E9C-101B-9397-08002B2CF9AE}" pid="10" name="_dlc_DocIdItemGuid">
    <vt:lpwstr>415176f6-5801-472a-8797-185466dd5b51</vt:lpwstr>
  </property>
  <property fmtid="{D5CDD505-2E9C-101B-9397-08002B2CF9AE}" pid="11" name="MediaServiceImageTags">
    <vt:lpwstr/>
  </property>
</Properties>
</file>