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8"/>
  </p:notesMasterIdLst>
  <p:handoutMasterIdLst>
    <p:handoutMasterId r:id="rId19"/>
  </p:handoutMasterIdLst>
  <p:sldIdLst>
    <p:sldId id="279" r:id="rId5"/>
    <p:sldId id="303" r:id="rId6"/>
    <p:sldId id="304" r:id="rId7"/>
    <p:sldId id="302" r:id="rId8"/>
    <p:sldId id="307" r:id="rId9"/>
    <p:sldId id="308" r:id="rId10"/>
    <p:sldId id="295" r:id="rId11"/>
    <p:sldId id="296" r:id="rId12"/>
    <p:sldId id="297" r:id="rId13"/>
    <p:sldId id="298" r:id="rId14"/>
    <p:sldId id="299" r:id="rId15"/>
    <p:sldId id="300" r:id="rId16"/>
    <p:sldId id="306" r:id="rId1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F1EE02-F0DA-1C07-11CD-EAB3CA3AEA38}" name="Jonnick Kirwan" initials="JK" userId="S::jonnick@prodemos.nl::9a59ccf2-ff56-4baa-9c1a-5e00a0986d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1E6CF-93C0-DBB3-B120-2BBBE340E63A}" v="13" dt="2024-09-02T14:52:05.298"/>
    <p1510:client id="{C6A93031-DBE5-4B6B-938F-E7A6C52B6A59}" v="409" dt="2024-09-02T13:12:55.269"/>
    <p1510:client id="{CFDF7865-6803-453E-B81F-02A168540C2B}" v="101" dt="2024-09-02T15:00:24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90"/>
  </p:normalViewPr>
  <p:slideViewPr>
    <p:cSldViewPr snapToGrid="0" snapToObjects="1">
      <p:cViewPr varScale="1">
        <p:scale>
          <a:sx n="127" d="100"/>
          <a:sy n="127" d="100"/>
        </p:scale>
        <p:origin x="12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12-9-2024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12-9-2024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demos.nl/app/uploads/2022/12/Politiek-ABC-juli-2017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ANP, Jeroen </a:t>
            </a:r>
            <a:r>
              <a:rPr lang="nl-NL" dirty="0" err="1"/>
              <a:t>Jumelet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92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Bron: Politiek ABC </a:t>
            </a:r>
            <a:r>
              <a:rPr lang="nl-NL" dirty="0" err="1"/>
              <a:t>ProDemos</a:t>
            </a:r>
            <a:endParaRPr lang="nl-NL" dirty="0"/>
          </a:p>
          <a:p>
            <a:r>
              <a:rPr lang="nl-NL" dirty="0">
                <a:hlinkClick r:id="rId3"/>
              </a:rPr>
              <a:t>Microsoft Word - Politiek ABC juli 2017 (prodemos.nl)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90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473338"/>
            <a:ext cx="1979525" cy="4674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inhou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5"/>
            <a:ext cx="1979525" cy="514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6436800" cy="720000"/>
          </a:xfrm>
          <a:noFill/>
        </p:spPr>
        <p:txBody>
          <a:bodyPr lIns="180000" tIns="180000" rIns="180000" bIns="180000" anchor="ctr" anchorCtr="1"/>
          <a:lstStyle>
            <a:lvl1pPr algn="l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3" r:id="rId5"/>
    <p:sldLayoutId id="2147483685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ement.com/id/vh8lnhrpfxui/dualisme_en_monisme#:~:text=Dualisme%20wil%20zeggen%20dat%20er,regering%20regeert%2C%20het%20parlement%20controleert.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kleding, gebouw, persoon, schoeisel&#10;&#10;Automatisch gegenereerde beschrijving">
            <a:extLst>
              <a:ext uri="{FF2B5EF4-FFF2-40B4-BE49-F238E27FC236}">
                <a16:creationId xmlns:a16="http://schemas.microsoft.com/office/drawing/2014/main" id="{161A089E-CEF2-C13E-56F8-F1985F9E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" t="32679" r="-2321" b="15823"/>
          <a:stretch/>
        </p:blipFill>
        <p:spPr>
          <a:xfrm>
            <a:off x="457201" y="449037"/>
            <a:ext cx="8414496" cy="331476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252786" y="3726445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Kabinet-Schoof: Meer dualisme in de democratie?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2576308"/>
            <a:ext cx="2049577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6DF55-3234-928D-322B-160A9865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600" y="2205233"/>
            <a:ext cx="6436800" cy="720000"/>
          </a:xfrm>
        </p:spPr>
        <p:txBody>
          <a:bodyPr/>
          <a:lstStyle/>
          <a:p>
            <a:r>
              <a:rPr lang="nl-NL" dirty="0"/>
              <a:t>Voorbereidingstijd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C5D9642-8948-FCB9-B7BB-130175D64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65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C299B03-0DA8-6469-DE45-AED7F5B7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2420521"/>
            <a:ext cx="6270171" cy="759654"/>
          </a:xfrm>
        </p:spPr>
        <p:txBody>
          <a:bodyPr/>
          <a:lstStyle/>
          <a:p>
            <a:pPr marL="0" indent="0">
              <a:buNone/>
            </a:pPr>
            <a:r>
              <a:rPr lang="nl-NL" sz="1800" b="0" dirty="0"/>
              <a:t>Stelling 1: </a:t>
            </a:r>
            <a: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opstellen van een hoofdlijnenakkoord in plaats van een regeerakkoord zorgt voor een sterkere democratie.</a:t>
            </a:r>
            <a:b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C445AF-ED82-0115-B5AE-D64F743C9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2" r="44735" b="1328"/>
          <a:stretch/>
        </p:blipFill>
        <p:spPr>
          <a:xfrm>
            <a:off x="-1" y="457198"/>
            <a:ext cx="1799999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C299B03-0DA8-6469-DE45-AED7F5B7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2420521"/>
            <a:ext cx="6270171" cy="759654"/>
          </a:xfrm>
        </p:spPr>
        <p:txBody>
          <a:bodyPr/>
          <a:lstStyle/>
          <a:p>
            <a:pPr marL="0" indent="0">
              <a:buNone/>
            </a:pPr>
            <a: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Stelling 2: Een extraparlementairkabinet is beter voor de democratie dan een ‘gebruikelijk’ meerderheidskabinet.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C445AF-ED82-0115-B5AE-D64F743C9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2" r="44735" b="1328"/>
          <a:stretch/>
        </p:blipFill>
        <p:spPr>
          <a:xfrm>
            <a:off x="-1" y="457198"/>
            <a:ext cx="1799999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59B19-8A0C-8538-04F0-071DA806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lesmateriaal.prodemos.nl</a:t>
            </a:r>
          </a:p>
        </p:txBody>
      </p:sp>
    </p:spTree>
    <p:extLst>
      <p:ext uri="{BB962C8B-B14F-4D97-AF65-F5344CB8AC3E}">
        <p14:creationId xmlns:p14="http://schemas.microsoft.com/office/powerpoint/2010/main" val="10919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16D9BC-BCE1-0BF0-B788-55045F6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05BB03-1C30-78DB-DEBF-4DBDB8B71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4" r="28212"/>
          <a:stretch/>
        </p:blipFill>
        <p:spPr>
          <a:xfrm>
            <a:off x="974725" y="1421905"/>
            <a:ext cx="3431811" cy="3431811"/>
          </a:xfrm>
          <a:prstGeom prst="ellipse">
            <a:avLst/>
          </a:prstGeom>
        </p:spPr>
      </p:pic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A5AC557D-9519-461F-ECD6-BF8CADE1C761}"/>
              </a:ext>
            </a:extLst>
          </p:cNvPr>
          <p:cNvSpPr/>
          <p:nvPr/>
        </p:nvSpPr>
        <p:spPr>
          <a:xfrm>
            <a:off x="3422468" y="591750"/>
            <a:ext cx="5468983" cy="19800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“Zonder regeerakkoord dat tot in detail is uit-onderhandeld, is er minder coalitiedwang en meer ruimte voor wisselende meerderheden. Dit betekent dat de Kamer haar controlerende taak beter kan uitvoeren.”</a:t>
            </a:r>
          </a:p>
        </p:txBody>
      </p:sp>
    </p:spTree>
    <p:extLst>
      <p:ext uri="{BB962C8B-B14F-4D97-AF65-F5344CB8AC3E}">
        <p14:creationId xmlns:p14="http://schemas.microsoft.com/office/powerpoint/2010/main" val="29595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16D9BC-BCE1-0BF0-B788-55045F6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05BB03-1C30-78DB-DEBF-4DBDB8B71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4" r="28212"/>
          <a:stretch/>
        </p:blipFill>
        <p:spPr>
          <a:xfrm>
            <a:off x="974725" y="1421905"/>
            <a:ext cx="3431811" cy="3431811"/>
          </a:xfrm>
          <a:prstGeom prst="ellipse">
            <a:avLst/>
          </a:prstGeom>
        </p:spPr>
      </p:pic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A5AC557D-9519-461F-ECD6-BF8CADE1C761}"/>
              </a:ext>
            </a:extLst>
          </p:cNvPr>
          <p:cNvSpPr/>
          <p:nvPr/>
        </p:nvSpPr>
        <p:spPr>
          <a:xfrm>
            <a:off x="3422468" y="591750"/>
            <a:ext cx="5468983" cy="19800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“Voor ons is de kern van het begrip ‘extraparlementair’ dat het kabinet losser zal opereren van de fracties dan gebruikelijk in ons land. Op wat grotere afstand.” 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3059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16D9BC-BCE1-0BF0-B788-55045F6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05BB03-1C30-78DB-DEBF-4DBDB8B71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4" r="28212"/>
          <a:stretch/>
        </p:blipFill>
        <p:spPr>
          <a:xfrm>
            <a:off x="974725" y="1421905"/>
            <a:ext cx="3431811" cy="3431811"/>
          </a:xfrm>
          <a:prstGeom prst="ellipse">
            <a:avLst/>
          </a:prstGeom>
        </p:spPr>
      </p:pic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id="{A5AC557D-9519-461F-ECD6-BF8CADE1C761}"/>
              </a:ext>
            </a:extLst>
          </p:cNvPr>
          <p:cNvSpPr/>
          <p:nvPr/>
        </p:nvSpPr>
        <p:spPr>
          <a:xfrm>
            <a:off x="3422468" y="591750"/>
            <a:ext cx="5468983" cy="19800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“Zo komt er meer zuurstof in de verhouding Kamer-kabinet.”</a:t>
            </a:r>
          </a:p>
        </p:txBody>
      </p:sp>
    </p:spTree>
    <p:extLst>
      <p:ext uri="{BB962C8B-B14F-4D97-AF65-F5344CB8AC3E}">
        <p14:creationId xmlns:p14="http://schemas.microsoft.com/office/powerpoint/2010/main" val="13866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6DF55-3234-928D-322B-160A9865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600" y="2205233"/>
            <a:ext cx="6436800" cy="720000"/>
          </a:xfrm>
        </p:spPr>
        <p:txBody>
          <a:bodyPr/>
          <a:lstStyle/>
          <a:p>
            <a:r>
              <a:rPr lang="nl-NL" dirty="0"/>
              <a:t>Is dat echt zo?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C5D9642-8948-FCB9-B7BB-130175D64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792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30B8D-1B9A-9CF2-B1ED-ACE852DD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3723"/>
            <a:ext cx="5400000" cy="819777"/>
          </a:xfrm>
        </p:spPr>
        <p:txBody>
          <a:bodyPr/>
          <a:lstStyle/>
          <a:p>
            <a:r>
              <a:rPr lang="nl-NL" dirty="0"/>
              <a:t>8 van de 16 ministers zijn oud-Kamerleden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B3A0A8-4C79-A281-1E0D-E0CF22176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8FB667D8-ACDB-8385-4F68-D3E0B169ED2D}"/>
              </a:ext>
            </a:extLst>
          </p:cNvPr>
          <p:cNvGrpSpPr/>
          <p:nvPr/>
        </p:nvGrpSpPr>
        <p:grpSpPr>
          <a:xfrm>
            <a:off x="1516451" y="881134"/>
            <a:ext cx="6111098" cy="3381232"/>
            <a:chOff x="386775" y="947428"/>
            <a:chExt cx="6111098" cy="3381232"/>
          </a:xfrm>
        </p:grpSpPr>
        <p:pic>
          <p:nvPicPr>
            <p:cNvPr id="5" name="Afbeelding 4" descr="Afbeelding met Menselijk gezicht, persoon, glimlach, kleding&#10;&#10;Automatisch gegenereerde beschrijving">
              <a:extLst>
                <a:ext uri="{FF2B5EF4-FFF2-40B4-BE49-F238E27FC236}">
                  <a16:creationId xmlns:a16="http://schemas.microsoft.com/office/drawing/2014/main" id="{287CC467-647A-7F02-4C79-EAAB22D2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633" t="6758" r="5727"/>
            <a:stretch/>
          </p:blipFill>
          <p:spPr>
            <a:xfrm>
              <a:off x="392148" y="951801"/>
              <a:ext cx="1398051" cy="1716128"/>
            </a:xfrm>
            <a:prstGeom prst="rect">
              <a:avLst/>
            </a:prstGeom>
          </p:spPr>
        </p:pic>
        <p:pic>
          <p:nvPicPr>
            <p:cNvPr id="7" name="Afbeelding 6" descr="Afbeelding met Menselijk gezicht, persoon, kleding, portret&#10;&#10;Automatisch gegenereerde beschrijving">
              <a:extLst>
                <a:ext uri="{FF2B5EF4-FFF2-40B4-BE49-F238E27FC236}">
                  <a16:creationId xmlns:a16="http://schemas.microsoft.com/office/drawing/2014/main" id="{2B7C4FC3-EC58-9292-35B2-76FBBC42A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988" t="6124" r="2886" b="634"/>
            <a:stretch/>
          </p:blipFill>
          <p:spPr>
            <a:xfrm>
              <a:off x="1778586" y="951801"/>
              <a:ext cx="1572710" cy="1716128"/>
            </a:xfrm>
            <a:prstGeom prst="rect">
              <a:avLst/>
            </a:prstGeom>
          </p:spPr>
        </p:pic>
        <p:pic>
          <p:nvPicPr>
            <p:cNvPr id="9" name="Afbeelding 8" descr="Afbeelding met Menselijk gezicht, persoon, kleding, muur&#10;&#10;Automatisch gegenereerde beschrijving">
              <a:extLst>
                <a:ext uri="{FF2B5EF4-FFF2-40B4-BE49-F238E27FC236}">
                  <a16:creationId xmlns:a16="http://schemas.microsoft.com/office/drawing/2014/main" id="{9A35CF96-8E11-FC85-2ECF-4D92EA6E9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617" t="3527" r="2397"/>
            <a:stretch/>
          </p:blipFill>
          <p:spPr>
            <a:xfrm>
              <a:off x="3351474" y="951801"/>
              <a:ext cx="1547227" cy="1735850"/>
            </a:xfrm>
            <a:prstGeom prst="rect">
              <a:avLst/>
            </a:prstGeom>
          </p:spPr>
        </p:pic>
        <p:pic>
          <p:nvPicPr>
            <p:cNvPr id="11" name="Afbeelding 10" descr="Afbeelding met persoon, Menselijk gezicht, kleding, Net overhemd&#10;&#10;Automatisch gegenereerde beschrijving">
              <a:extLst>
                <a:ext uri="{FF2B5EF4-FFF2-40B4-BE49-F238E27FC236}">
                  <a16:creationId xmlns:a16="http://schemas.microsoft.com/office/drawing/2014/main" id="{C9F52018-E171-401D-AF17-66B7F57E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442" t="4995" r="2103"/>
            <a:stretch/>
          </p:blipFill>
          <p:spPr>
            <a:xfrm>
              <a:off x="4886909" y="951801"/>
              <a:ext cx="1610964" cy="1736132"/>
            </a:xfrm>
            <a:prstGeom prst="rect">
              <a:avLst/>
            </a:prstGeom>
          </p:spPr>
        </p:pic>
        <p:pic>
          <p:nvPicPr>
            <p:cNvPr id="13" name="Afbeelding 12" descr="Afbeelding met Menselijk gezicht, persoon, kleding, glimlach&#10;&#10;Automatisch gegenereerde beschrijving">
              <a:extLst>
                <a:ext uri="{FF2B5EF4-FFF2-40B4-BE49-F238E27FC236}">
                  <a16:creationId xmlns:a16="http://schemas.microsoft.com/office/drawing/2014/main" id="{BE70FA39-B8AF-58FE-25A5-CDB209FD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6189" t="4407" r="6413" b="3086"/>
            <a:stretch/>
          </p:blipFill>
          <p:spPr>
            <a:xfrm>
              <a:off x="4886909" y="2667365"/>
              <a:ext cx="1605591" cy="1660731"/>
            </a:xfrm>
            <a:prstGeom prst="rect">
              <a:avLst/>
            </a:prstGeom>
          </p:spPr>
        </p:pic>
        <p:pic>
          <p:nvPicPr>
            <p:cNvPr id="15" name="Afbeelding 14" descr="Afbeelding met Menselijk gezicht, persoon, kleding, glimlach&#10;&#10;Automatisch gegenereerde beschrijving">
              <a:extLst>
                <a:ext uri="{FF2B5EF4-FFF2-40B4-BE49-F238E27FC236}">
                  <a16:creationId xmlns:a16="http://schemas.microsoft.com/office/drawing/2014/main" id="{9BA001AF-C899-5665-7EC2-8AB96E9E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9617" t="5877" r="7588"/>
            <a:stretch/>
          </p:blipFill>
          <p:spPr>
            <a:xfrm>
              <a:off x="392148" y="2666590"/>
              <a:ext cx="1398409" cy="1662070"/>
            </a:xfrm>
            <a:prstGeom prst="rect">
              <a:avLst/>
            </a:prstGeom>
          </p:spPr>
        </p:pic>
        <p:pic>
          <p:nvPicPr>
            <p:cNvPr id="17" name="Afbeelding 16" descr="Afbeelding met Menselijk gezicht, persoon, kleding, Formele kleding&#10;&#10;Automatisch gegenereerde beschrijving">
              <a:extLst>
                <a:ext uri="{FF2B5EF4-FFF2-40B4-BE49-F238E27FC236}">
                  <a16:creationId xmlns:a16="http://schemas.microsoft.com/office/drawing/2014/main" id="{998F3B2A-3A80-62C2-6B5F-3D0DF495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5700" t="6859" r="5574" b="47"/>
            <a:stretch/>
          </p:blipFill>
          <p:spPr>
            <a:xfrm>
              <a:off x="1790557" y="2666025"/>
              <a:ext cx="1572710" cy="1662071"/>
            </a:xfrm>
            <a:prstGeom prst="rect">
              <a:avLst/>
            </a:prstGeom>
          </p:spPr>
        </p:pic>
        <p:pic>
          <p:nvPicPr>
            <p:cNvPr id="23" name="Afbeelding 22" descr="Afbeelding met Menselijk gezicht, persoon, kleding, stropdas&#10;&#10;Automatisch gegenereerde beschrijving">
              <a:extLst>
                <a:ext uri="{FF2B5EF4-FFF2-40B4-BE49-F238E27FC236}">
                  <a16:creationId xmlns:a16="http://schemas.microsoft.com/office/drawing/2014/main" id="{696B4748-FA87-45B4-15CE-919BFA54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7462" t="4555" r="4160"/>
            <a:stretch/>
          </p:blipFill>
          <p:spPr>
            <a:xfrm>
              <a:off x="3363267" y="2667929"/>
              <a:ext cx="1523642" cy="1660731"/>
            </a:xfrm>
            <a:prstGeom prst="rect">
              <a:avLst/>
            </a:prstGeom>
          </p:spPr>
        </p:pic>
        <p:pic>
          <p:nvPicPr>
            <p:cNvPr id="24" name="Afbeelding 23" descr="Afbeelding met Menselijk gezicht, persoon, kleding, portret&#10;&#10;Automatisch gegenereerde beschrijving">
              <a:extLst>
                <a:ext uri="{FF2B5EF4-FFF2-40B4-BE49-F238E27FC236}">
                  <a16:creationId xmlns:a16="http://schemas.microsoft.com/office/drawing/2014/main" id="{EE246164-4463-997E-D858-E29745DA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988" t="6124" r="2886" b="634"/>
            <a:stretch/>
          </p:blipFill>
          <p:spPr>
            <a:xfrm>
              <a:off x="1773213" y="949897"/>
              <a:ext cx="1572710" cy="1716128"/>
            </a:xfrm>
            <a:prstGeom prst="rect">
              <a:avLst/>
            </a:prstGeom>
          </p:spPr>
        </p:pic>
        <p:pic>
          <p:nvPicPr>
            <p:cNvPr id="25" name="Afbeelding 24" descr="Afbeelding met Menselijk gezicht, persoon, kleding, muur&#10;&#10;Automatisch gegenereerde beschrijving">
              <a:extLst>
                <a:ext uri="{FF2B5EF4-FFF2-40B4-BE49-F238E27FC236}">
                  <a16:creationId xmlns:a16="http://schemas.microsoft.com/office/drawing/2014/main" id="{96BC2010-4CA6-CDEB-F008-728C892CD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617" t="3527" r="2397"/>
            <a:stretch/>
          </p:blipFill>
          <p:spPr>
            <a:xfrm>
              <a:off x="3346101" y="949897"/>
              <a:ext cx="1547227" cy="1735850"/>
            </a:xfrm>
            <a:prstGeom prst="rect">
              <a:avLst/>
            </a:prstGeom>
          </p:spPr>
        </p:pic>
        <p:pic>
          <p:nvPicPr>
            <p:cNvPr id="26" name="Afbeelding 25" descr="Afbeelding met persoon, Menselijk gezicht, kleding, Net overhemd&#10;&#10;Automatisch gegenereerde beschrijving">
              <a:extLst>
                <a:ext uri="{FF2B5EF4-FFF2-40B4-BE49-F238E27FC236}">
                  <a16:creationId xmlns:a16="http://schemas.microsoft.com/office/drawing/2014/main" id="{14752DD2-1DC6-9D93-0B7C-B2AEC8AB7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442" t="4995" r="2103"/>
            <a:stretch/>
          </p:blipFill>
          <p:spPr>
            <a:xfrm>
              <a:off x="4881536" y="949897"/>
              <a:ext cx="1610964" cy="1736132"/>
            </a:xfrm>
            <a:prstGeom prst="rect">
              <a:avLst/>
            </a:prstGeom>
          </p:spPr>
        </p:pic>
        <p:pic>
          <p:nvPicPr>
            <p:cNvPr id="27" name="Afbeelding 26" descr="Afbeelding met Menselijk gezicht, persoon, kleding, glimlach&#10;&#10;Automatisch gegenereerde beschrijving">
              <a:extLst>
                <a:ext uri="{FF2B5EF4-FFF2-40B4-BE49-F238E27FC236}">
                  <a16:creationId xmlns:a16="http://schemas.microsoft.com/office/drawing/2014/main" id="{884E47CE-DBAE-C267-AA8C-D30E6235E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6189" t="4407" r="6413" b="3086"/>
            <a:stretch/>
          </p:blipFill>
          <p:spPr>
            <a:xfrm>
              <a:off x="4881536" y="2665461"/>
              <a:ext cx="1605591" cy="1660731"/>
            </a:xfrm>
            <a:prstGeom prst="rect">
              <a:avLst/>
            </a:prstGeom>
          </p:spPr>
        </p:pic>
        <p:pic>
          <p:nvPicPr>
            <p:cNvPr id="28" name="Afbeelding 27" descr="Afbeelding met Menselijk gezicht, persoon, kleding, Formele kleding&#10;&#10;Automatisch gegenereerde beschrijving">
              <a:extLst>
                <a:ext uri="{FF2B5EF4-FFF2-40B4-BE49-F238E27FC236}">
                  <a16:creationId xmlns:a16="http://schemas.microsoft.com/office/drawing/2014/main" id="{4D85FD85-EB8E-2980-1FA0-A2A83BE76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5700" t="6859" r="5574" b="47"/>
            <a:stretch/>
          </p:blipFill>
          <p:spPr>
            <a:xfrm>
              <a:off x="1785184" y="2664121"/>
              <a:ext cx="1572710" cy="1662071"/>
            </a:xfrm>
            <a:prstGeom prst="rect">
              <a:avLst/>
            </a:prstGeom>
          </p:spPr>
        </p:pic>
        <p:pic>
          <p:nvPicPr>
            <p:cNvPr id="29" name="Afbeelding 28" descr="Afbeelding met Menselijk gezicht, persoon, kleding, stropdas&#10;&#10;Automatisch gegenereerde beschrijving">
              <a:extLst>
                <a:ext uri="{FF2B5EF4-FFF2-40B4-BE49-F238E27FC236}">
                  <a16:creationId xmlns:a16="http://schemas.microsoft.com/office/drawing/2014/main" id="{F850C86C-7353-F623-6C47-CB356AFBE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7462" t="4555" r="4160"/>
            <a:stretch/>
          </p:blipFill>
          <p:spPr>
            <a:xfrm>
              <a:off x="3357894" y="2666025"/>
              <a:ext cx="1523642" cy="1660731"/>
            </a:xfrm>
            <a:prstGeom prst="rect">
              <a:avLst/>
            </a:prstGeom>
          </p:spPr>
        </p:pic>
        <p:pic>
          <p:nvPicPr>
            <p:cNvPr id="30" name="Afbeelding 29" descr="Afbeelding met Menselijk gezicht, persoon, kleding, glimlach&#10;&#10;Automatisch gegenereerde beschrijving">
              <a:extLst>
                <a:ext uri="{FF2B5EF4-FFF2-40B4-BE49-F238E27FC236}">
                  <a16:creationId xmlns:a16="http://schemas.microsoft.com/office/drawing/2014/main" id="{FA67D7B8-79C7-6AC5-4A55-B6651ED1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9617" t="5877" r="7588"/>
            <a:stretch/>
          </p:blipFill>
          <p:spPr>
            <a:xfrm>
              <a:off x="386775" y="2664121"/>
              <a:ext cx="1398409" cy="1662070"/>
            </a:xfrm>
            <a:prstGeom prst="rect">
              <a:avLst/>
            </a:prstGeom>
          </p:spPr>
        </p:pic>
        <p:pic>
          <p:nvPicPr>
            <p:cNvPr id="31" name="Afbeelding 30" descr="Afbeelding met Menselijk gezicht, persoon, kleding, portret&#10;&#10;Automatisch gegenereerde beschrijving">
              <a:extLst>
                <a:ext uri="{FF2B5EF4-FFF2-40B4-BE49-F238E27FC236}">
                  <a16:creationId xmlns:a16="http://schemas.microsoft.com/office/drawing/2014/main" id="{C4FDEAF3-D89F-35A9-1D07-DBB7BE89C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988" t="6124" r="2886" b="634"/>
            <a:stretch/>
          </p:blipFill>
          <p:spPr>
            <a:xfrm>
              <a:off x="1767840" y="947428"/>
              <a:ext cx="1572710" cy="1716128"/>
            </a:xfrm>
            <a:prstGeom prst="rect">
              <a:avLst/>
            </a:prstGeom>
          </p:spPr>
        </p:pic>
        <p:pic>
          <p:nvPicPr>
            <p:cNvPr id="32" name="Afbeelding 31" descr="Afbeelding met Menselijk gezicht, persoon, kleding, muur&#10;&#10;Automatisch gegenereerde beschrijving">
              <a:extLst>
                <a:ext uri="{FF2B5EF4-FFF2-40B4-BE49-F238E27FC236}">
                  <a16:creationId xmlns:a16="http://schemas.microsoft.com/office/drawing/2014/main" id="{DAF7DE91-FC30-47B9-EDBF-01DD552B7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617" t="3527" r="2397"/>
            <a:stretch/>
          </p:blipFill>
          <p:spPr>
            <a:xfrm>
              <a:off x="3340728" y="947428"/>
              <a:ext cx="1547227" cy="1735850"/>
            </a:xfrm>
            <a:prstGeom prst="rect">
              <a:avLst/>
            </a:prstGeom>
          </p:spPr>
        </p:pic>
        <p:pic>
          <p:nvPicPr>
            <p:cNvPr id="33" name="Afbeelding 32" descr="Afbeelding met persoon, Menselijk gezicht, kleding, Net overhemd&#10;&#10;Automatisch gegenereerde beschrijving">
              <a:extLst>
                <a:ext uri="{FF2B5EF4-FFF2-40B4-BE49-F238E27FC236}">
                  <a16:creationId xmlns:a16="http://schemas.microsoft.com/office/drawing/2014/main" id="{DF513FCF-B6D2-8BEE-0B53-45A7B75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442" t="4995" r="2103"/>
            <a:stretch/>
          </p:blipFill>
          <p:spPr>
            <a:xfrm>
              <a:off x="4876163" y="947428"/>
              <a:ext cx="1610964" cy="1736132"/>
            </a:xfrm>
            <a:prstGeom prst="rect">
              <a:avLst/>
            </a:prstGeom>
          </p:spPr>
        </p:pic>
        <p:pic>
          <p:nvPicPr>
            <p:cNvPr id="34" name="Afbeelding 33" descr="Afbeelding met Menselijk gezicht, persoon, kleding, glimlach&#10;&#10;Automatisch gegenereerde beschrijving">
              <a:extLst>
                <a:ext uri="{FF2B5EF4-FFF2-40B4-BE49-F238E27FC236}">
                  <a16:creationId xmlns:a16="http://schemas.microsoft.com/office/drawing/2014/main" id="{BDB5C104-78BE-6B96-44C2-509DF5FE7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6189" t="4407" r="6413" b="3086"/>
            <a:stretch/>
          </p:blipFill>
          <p:spPr>
            <a:xfrm>
              <a:off x="4876163" y="2662992"/>
              <a:ext cx="1605591" cy="1660731"/>
            </a:xfrm>
            <a:prstGeom prst="rect">
              <a:avLst/>
            </a:prstGeom>
          </p:spPr>
        </p:pic>
        <p:pic>
          <p:nvPicPr>
            <p:cNvPr id="35" name="Afbeelding 34" descr="Afbeelding met Menselijk gezicht, persoon, kleding, Formele kleding&#10;&#10;Automatisch gegenereerde beschrijving">
              <a:extLst>
                <a:ext uri="{FF2B5EF4-FFF2-40B4-BE49-F238E27FC236}">
                  <a16:creationId xmlns:a16="http://schemas.microsoft.com/office/drawing/2014/main" id="{892CA018-7ADE-1D8D-CDCB-C4F106590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5700" t="6859" r="5574" b="47"/>
            <a:stretch/>
          </p:blipFill>
          <p:spPr>
            <a:xfrm>
              <a:off x="1779811" y="2661652"/>
              <a:ext cx="1572710" cy="1662071"/>
            </a:xfrm>
            <a:prstGeom prst="rect">
              <a:avLst/>
            </a:prstGeom>
          </p:spPr>
        </p:pic>
        <p:pic>
          <p:nvPicPr>
            <p:cNvPr id="36" name="Afbeelding 35" descr="Afbeelding met Menselijk gezicht, persoon, kleding, stropdas&#10;&#10;Automatisch gegenereerde beschrijving">
              <a:extLst>
                <a:ext uri="{FF2B5EF4-FFF2-40B4-BE49-F238E27FC236}">
                  <a16:creationId xmlns:a16="http://schemas.microsoft.com/office/drawing/2014/main" id="{D2155428-2788-760A-1FD1-FA3D18AE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7462" t="4555" r="4160"/>
            <a:stretch/>
          </p:blipFill>
          <p:spPr>
            <a:xfrm>
              <a:off x="3352521" y="2663556"/>
              <a:ext cx="1523642" cy="1660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17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B705E-CA85-2220-AC9B-7D9059DB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b="0" dirty="0">
                <a:solidFill>
                  <a:schemeClr val="tx2"/>
                </a:solidFill>
              </a:rPr>
              <a:t>Dualisme wil zeggen dat er een duidelijke scheiding is tussen kabinet en parlement: de regering regeert, het parlement controleert.</a:t>
            </a:r>
            <a:br>
              <a:rPr lang="nl-NL" sz="2400" b="0" dirty="0">
                <a:solidFill>
                  <a:schemeClr val="tx2"/>
                </a:solidFill>
              </a:rPr>
            </a:br>
            <a:r>
              <a:rPr lang="nl-NL" sz="1400" b="0" dirty="0">
                <a:solidFill>
                  <a:schemeClr val="tx2"/>
                </a:solidFill>
              </a:rPr>
              <a:t>(</a:t>
            </a:r>
            <a:r>
              <a:rPr lang="nl-NL" sz="1400" b="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Parlement.com</a:t>
            </a:r>
            <a:r>
              <a:rPr lang="nl-NL" sz="1400" b="0" dirty="0">
                <a:solidFill>
                  <a:schemeClr val="tx2"/>
                </a:solidFill>
              </a:rPr>
              <a:t>)</a:t>
            </a:r>
            <a:endParaRPr lang="nl-NL" sz="2400" b="0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29E26E-60D1-AB18-FFB8-107E9087E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122B04-7E2D-E040-0388-94FEDC368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/>
        </p:blipFill>
        <p:spPr bwMode="auto">
          <a:xfrm>
            <a:off x="370500" y="743550"/>
            <a:ext cx="1980000" cy="19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B705E-CA85-2220-AC9B-7D9059DB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b="0" dirty="0">
                <a:solidFill>
                  <a:schemeClr val="tx2"/>
                </a:solidFill>
              </a:rPr>
              <a:t>Monisme wil zeggen dat het kabinet en regeringsfracties nauw met elkaar samenwerken. De coalitiepartijen leveren dan vrijwel geen kritiek op de eigen bewindslieden.</a:t>
            </a:r>
            <a:br>
              <a:rPr lang="nl-NL" sz="2400" b="0" dirty="0">
                <a:solidFill>
                  <a:schemeClr val="tx2"/>
                </a:solidFill>
              </a:rPr>
            </a:br>
            <a:endParaRPr lang="nl-NL" sz="2400" b="0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29E26E-60D1-AB18-FFB8-107E9087E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122B04-7E2D-E040-0388-94FEDC368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/>
        </p:blipFill>
        <p:spPr bwMode="auto">
          <a:xfrm>
            <a:off x="370500" y="743550"/>
            <a:ext cx="1980000" cy="19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C299B03-0DA8-6469-DE45-AED7F5B7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1966613"/>
            <a:ext cx="6270171" cy="1667469"/>
          </a:xfrm>
        </p:spPr>
        <p:txBody>
          <a:bodyPr/>
          <a:lstStyle/>
          <a:p>
            <a:pPr marL="0" indent="0">
              <a:buNone/>
            </a:pPr>
            <a:r>
              <a:rPr lang="nl-NL" sz="1800" b="0" dirty="0"/>
              <a:t>Stelling 1: </a:t>
            </a:r>
            <a: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opstellen van een hoofdlijnenakkoord in plaats van een regeerakkoord zorgt voor een sterkere democratie.</a:t>
            </a:r>
            <a:b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Stelling 2: Een extraparlementair kabinet is beter voor de democratie dan een ‘gebruikelijk’ meerderheidskabinet.</a:t>
            </a:r>
            <a:br>
              <a:rPr lang="nl-NL" sz="1800" b="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C445AF-ED82-0115-B5AE-D64F743C9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2" r="44735" b="1328"/>
          <a:stretch/>
        </p:blipFill>
        <p:spPr>
          <a:xfrm>
            <a:off x="-1" y="457198"/>
            <a:ext cx="1799999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blauw.pptx" id="{F3DEBD63-EE53-DA4A-B1D6-DA947C1E4577}" vid="{E5A097DC-8011-C443-AA16-DAF9CA9DBB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Props1.xml><?xml version="1.0" encoding="utf-8"?>
<ds:datastoreItem xmlns:ds="http://schemas.openxmlformats.org/officeDocument/2006/customXml" ds:itemID="{3361B622-2B34-4990-A92B-4D13134F21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003E33-72B8-4D69-AEC9-599F06DC6E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9F42FD-8749-4A7A-9A96-34D11D7C537B}">
  <ds:schemaRefs>
    <ds:schemaRef ds:uri="http://schemas.openxmlformats.org/package/2006/metadata/core-properties"/>
    <ds:schemaRef ds:uri="3a7bcf79-13ec-4791-9315-eb816fa35df2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f6166596-befa-4d6e-9b8b-75e822e8a231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</Template>
  <TotalTime>1232</TotalTime>
  <Words>267</Words>
  <Application>Microsoft Office PowerPoint</Application>
  <PresentationFormat>Diavoorstelling (16:9)</PresentationFormat>
  <Paragraphs>20</Paragraphs>
  <Slides>13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Calibri</vt:lpstr>
      <vt:lpstr>ProDemos</vt:lpstr>
      <vt:lpstr>PowerPoint-presentatie</vt:lpstr>
      <vt:lpstr>PowerPoint-presentatie</vt:lpstr>
      <vt:lpstr>PowerPoint-presentatie</vt:lpstr>
      <vt:lpstr>PowerPoint-presentatie</vt:lpstr>
      <vt:lpstr>Is dat echt zo?</vt:lpstr>
      <vt:lpstr>8 van de 16 ministers zijn oud-Kamerleden</vt:lpstr>
      <vt:lpstr>Dualisme wil zeggen dat er een duidelijke scheiding is tussen kabinet en parlement: de regering regeert, het parlement controleert. (Parlement.com)</vt:lpstr>
      <vt:lpstr>Monisme wil zeggen dat het kabinet en regeringsfracties nauw met elkaar samenwerken. De coalitiepartijen leveren dan vrijwel geen kritiek op de eigen bewindslieden. </vt:lpstr>
      <vt:lpstr>PowerPoint-presentatie</vt:lpstr>
      <vt:lpstr>Voorbereidingstijd</vt:lpstr>
      <vt:lpstr>PowerPoint-presentatie</vt:lpstr>
      <vt:lpstr>PowerPoint-presentatie</vt:lpstr>
      <vt:lpstr>lesmateriaal.prodemos.nl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Famke Langedijk</dc:creator>
  <cp:keywords/>
  <dc:description/>
  <cp:lastModifiedBy>Jonnick Kirwan</cp:lastModifiedBy>
  <cp:revision>10</cp:revision>
  <cp:lastPrinted>2017-06-07T13:51:27Z</cp:lastPrinted>
  <dcterms:created xsi:type="dcterms:W3CDTF">2024-09-02T01:55:03Z</dcterms:created>
  <dcterms:modified xsi:type="dcterms:W3CDTF">2024-09-12T16:12:48Z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