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5"/>
  </p:notesMasterIdLst>
  <p:handoutMasterIdLst>
    <p:handoutMasterId r:id="rId26"/>
  </p:handoutMasterIdLst>
  <p:sldIdLst>
    <p:sldId id="279" r:id="rId5"/>
    <p:sldId id="298" r:id="rId6"/>
    <p:sldId id="280" r:id="rId7"/>
    <p:sldId id="301" r:id="rId8"/>
    <p:sldId id="283" r:id="rId9"/>
    <p:sldId id="284" r:id="rId10"/>
    <p:sldId id="285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302" r:id="rId19"/>
    <p:sldId id="303" r:id="rId20"/>
    <p:sldId id="296" r:id="rId21"/>
    <p:sldId id="299" r:id="rId22"/>
    <p:sldId id="300" r:id="rId23"/>
    <p:sldId id="278" r:id="rId24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7084"/>
  </p:normalViewPr>
  <p:slideViewPr>
    <p:cSldViewPr snapToGrid="0" snapToObjects="1">
      <p:cViewPr varScale="1">
        <p:scale>
          <a:sx n="98" d="100"/>
          <a:sy n="98" d="100"/>
        </p:scale>
        <p:origin x="84" y="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11-12-2020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11-12-2020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8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users/activedia-665768/?utm_source=link-attribution&amp;utm_medium=referral&amp;utm_campaign=image&amp;utm_content=106324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nl/?utm_source=link-attribution&amp;utm_medium=referral&amp;utm_campaign=image&amp;utm_content=106324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rtlnieuws.nl/nieuws/video/video/5196922/daniel-pedojager-we-maken-afspraakjes-en-pakken-ze-op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T85h5T-88-E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gTzm3knkjzg&amp;feature=emb_logo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users/openclipart-vectors-30363/?utm_source=link-attribution&amp;utm_medium=referral&amp;utm_campaign=image&amp;utm_content=15977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nl/?utm_source=link-attribution&amp;utm_medium=referral&amp;utm_campaign=image&amp;utm_content=15977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l/users/angelo_giordano-753934/?utm_source=link-attribution&amp;utm_medium=referral&amp;utm_campaign=image&amp;utm_content=393033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nl/?utm_source=link-attribution&amp;utm_medium=referral&amp;utm_campaign=image&amp;utm_content=3930337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E8C370-FF1C-4682-847B-C1E8E1321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614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M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ag je voor eigen </a:t>
            </a:r>
            <a:r>
              <a:rPr lang="en-US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rechter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spelen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?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447"/>
            <a:ext cx="2049577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745" y="1488570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6: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verdachte moet vóórkomen in de rechtszaal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42D2E-1BB7-496D-B2B6-5632A533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38" y="1487021"/>
            <a:ext cx="3505200" cy="26289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4BF20BB-DA12-44C4-8862-3115106A3C66}"/>
              </a:ext>
            </a:extLst>
          </p:cNvPr>
          <p:cNvSpPr txBox="1"/>
          <p:nvPr/>
        </p:nvSpPr>
        <p:spPr>
          <a:xfrm>
            <a:off x="898634" y="4123638"/>
            <a:ext cx="343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Afbeelding</a:t>
            </a:r>
            <a:r>
              <a:rPr lang="en-US" sz="1000" dirty="0"/>
              <a:t> van </a:t>
            </a:r>
            <a:r>
              <a:rPr lang="en-US" sz="1000" dirty="0" err="1">
                <a:hlinkClick r:id="rId3"/>
              </a:rPr>
              <a:t>Okan</a:t>
            </a:r>
            <a:r>
              <a:rPr lang="en-US" sz="1000" dirty="0">
                <a:hlinkClick r:id="rId3"/>
              </a:rPr>
              <a:t> </a:t>
            </a:r>
            <a:r>
              <a:rPr lang="en-US" sz="1000" dirty="0" err="1">
                <a:hlinkClick r:id="rId3"/>
              </a:rPr>
              <a:t>Caliskan</a:t>
            </a:r>
            <a:r>
              <a:rPr lang="en-US" sz="1000" dirty="0"/>
              <a:t> via </a:t>
            </a:r>
            <a:r>
              <a:rPr lang="en-US" sz="1000" dirty="0" err="1">
                <a:hlinkClick r:id="rId4"/>
              </a:rPr>
              <a:t>Pixabay</a:t>
            </a:r>
            <a:endParaRPr lang="en-US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79781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7: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Officier presenteert het bewijs en eist een straf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871275-76BA-45E5-B9D9-0F66B87F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391" y="1248145"/>
            <a:ext cx="3983481" cy="28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738" y="1271793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8: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rechter ondervraagt de verdachte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698FEBC-3E45-44AC-9799-609C1689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3" y="1271793"/>
            <a:ext cx="4394375" cy="26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59" y="1248145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9: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rechter beraadt zich en doet uitspraak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1EAA3-8B21-46E0-BCAF-0567792E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092" y="1247012"/>
            <a:ext cx="3947832" cy="261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8024523" cy="1133105"/>
          </a:xfrm>
        </p:spPr>
        <p:txBody>
          <a:bodyPr/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Waarom zoveel stappen?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4D40AE-8B2E-4AAE-825D-A6018B5AF5D8}"/>
              </a:ext>
            </a:extLst>
          </p:cNvPr>
          <p:cNvSpPr txBox="1"/>
          <p:nvPr/>
        </p:nvSpPr>
        <p:spPr>
          <a:xfrm>
            <a:off x="634686" y="2300586"/>
            <a:ext cx="6737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vinden jullie?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het nodig om zoveel stappen te zetten voordat iemand een straf kan krijgen?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90E6576-C71A-4123-A113-382780DA0491}"/>
              </a:ext>
            </a:extLst>
          </p:cNvPr>
          <p:cNvSpPr txBox="1">
            <a:spLocks/>
          </p:cNvSpPr>
          <p:nvPr/>
        </p:nvSpPr>
        <p:spPr>
          <a:xfrm>
            <a:off x="2055943" y="923680"/>
            <a:ext cx="6270171" cy="900000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Bekijk de video</a:t>
            </a:r>
            <a:endParaRPr lang="en-US" dirty="0"/>
          </a:p>
        </p:txBody>
      </p:sp>
      <p:pic>
        <p:nvPicPr>
          <p:cNvPr id="7" name="Afbeelding 6">
            <a:hlinkClick r:id="rId2"/>
            <a:extLst>
              <a:ext uri="{FF2B5EF4-FFF2-40B4-BE49-F238E27FC236}">
                <a16:creationId xmlns:a16="http://schemas.microsoft.com/office/drawing/2014/main" id="{A0B13D5F-4425-42D7-A60B-79CAB9402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943" y="1599830"/>
            <a:ext cx="5926007" cy="33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8024523" cy="1133105"/>
          </a:xfrm>
        </p:spPr>
        <p:txBody>
          <a:bodyPr/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Eerste reacties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44D40AE-8B2E-4AAE-825D-A6018B5AF5D8}"/>
              </a:ext>
            </a:extLst>
          </p:cNvPr>
          <p:cNvSpPr txBox="1"/>
          <p:nvPr/>
        </p:nvSpPr>
        <p:spPr>
          <a:xfrm>
            <a:off x="634686" y="2300586"/>
            <a:ext cx="749966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Vinden jullie het goed dat er op vermeende pedofielen wordt ‘gejaagd’?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756" y="1117516"/>
            <a:ext cx="7007647" cy="2287272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Bekijk de video: 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1E6D8A2F-8180-4470-BEB0-39EAA35BB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4" t="10158" r="5984" b="6008"/>
          <a:stretch/>
        </p:blipFill>
        <p:spPr>
          <a:xfrm>
            <a:off x="1366756" y="1971187"/>
            <a:ext cx="6008914" cy="317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4729530" cy="2287272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Eerste reacties: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671DA28-C134-4AC7-959A-897EAA997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28" y="756744"/>
            <a:ext cx="2697328" cy="405610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E5FB3B8-D2DB-4499-B253-F05F80C0AC27}"/>
              </a:ext>
            </a:extLst>
          </p:cNvPr>
          <p:cNvSpPr txBox="1"/>
          <p:nvPr/>
        </p:nvSpPr>
        <p:spPr>
          <a:xfrm>
            <a:off x="438876" y="2261577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Waarom vindt </a:t>
            </a:r>
            <a:r>
              <a:rPr lang="nl-NL" sz="2000" b="0" dirty="0" err="1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Grapperhaus</a:t>
            </a:r>
            <a:r>
              <a:rPr lang="nl-NL" sz="2000" b="0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het niet goed dat mensen zelf achter vermeende pedofielen aangaan?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90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61" y="846124"/>
            <a:ext cx="7111294" cy="2287272"/>
          </a:xfrm>
        </p:spPr>
        <p:txBody>
          <a:bodyPr/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Nabespreking: 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198471-85B0-4679-8251-4DF57D8A8AD3}"/>
              </a:ext>
            </a:extLst>
          </p:cNvPr>
          <p:cNvSpPr txBox="1"/>
          <p:nvPr/>
        </p:nvSpPr>
        <p:spPr>
          <a:xfrm>
            <a:off x="1240970" y="2375731"/>
            <a:ext cx="79030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Waarom zijn er veel stappen in het strafproces?</a:t>
            </a:r>
          </a:p>
          <a:p>
            <a:endParaRPr lang="nl-NL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Waarom is het belangrijk dat iedereen recht heeft op een advocaat?</a:t>
            </a:r>
          </a:p>
          <a:p>
            <a:r>
              <a:rPr lang="nl-NL" sz="200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Zijn jullie het eens met </a:t>
            </a:r>
            <a:r>
              <a:rPr lang="nl-NL" sz="2000" dirty="0" err="1">
                <a:solidFill>
                  <a:schemeClr val="tx2"/>
                </a:solidFill>
              </a:rPr>
              <a:t>Grapperhaus</a:t>
            </a:r>
            <a:r>
              <a:rPr lang="nl-NL" sz="2000" dirty="0">
                <a:solidFill>
                  <a:schemeClr val="tx2"/>
                </a:solidFill>
              </a:rPr>
              <a:t>?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90E6576-C71A-4123-A113-382780DA0491}"/>
              </a:ext>
            </a:extLst>
          </p:cNvPr>
          <p:cNvSpPr txBox="1">
            <a:spLocks/>
          </p:cNvSpPr>
          <p:nvPr/>
        </p:nvSpPr>
        <p:spPr>
          <a:xfrm>
            <a:off x="2055943" y="923680"/>
            <a:ext cx="6270171" cy="900000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/>
              <a:t>Bekijk de korte film</a:t>
            </a:r>
            <a:endParaRPr lang="en-US" dirty="0"/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49D5B59E-1CD4-4220-A597-49B441714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56" b="8000"/>
          <a:stretch/>
        </p:blipFill>
        <p:spPr>
          <a:xfrm>
            <a:off x="2055943" y="1676278"/>
            <a:ext cx="7088057" cy="328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prodemos.nl/praktijk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7A645-8ACD-44A3-972D-2D5C9DE62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1002102"/>
            <a:ext cx="6270171" cy="900000"/>
          </a:xfrm>
        </p:spPr>
        <p:txBody>
          <a:bodyPr/>
          <a:lstStyle/>
          <a:p>
            <a:r>
              <a:rPr lang="nl-NL" dirty="0"/>
              <a:t>Werkblad </a:t>
            </a:r>
            <a:r>
              <a:rPr lang="nl-NL" i="1" dirty="0"/>
              <a:t>Beschuldigingen</a:t>
            </a:r>
            <a:endParaRPr lang="en-US" i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8A0411-6486-47E4-8034-0AF87C85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626" y="2045970"/>
            <a:ext cx="4593236" cy="2703366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1. Vul het werkblad in:</a:t>
            </a:r>
          </a:p>
          <a:p>
            <a:pPr lvl="2"/>
            <a:r>
              <a:rPr lang="nl-NL" sz="2000" dirty="0"/>
              <a:t>Ben je wel eens ergens van beschuldigd dat niet waar was? ​</a:t>
            </a:r>
          </a:p>
          <a:p>
            <a:pPr lvl="2"/>
            <a:r>
              <a:rPr lang="nl-NL" sz="2000" dirty="0"/>
              <a:t>Heb je weleens iemand beschuldigd van iets dat niet waar was? </a:t>
            </a:r>
          </a:p>
          <a:p>
            <a:pPr marL="0" indent="0">
              <a:buNone/>
            </a:pPr>
            <a:r>
              <a:rPr lang="nl-NL" sz="2000" dirty="0"/>
              <a:t>2. Bespreek in tweetallen de antwoorden.</a:t>
            </a:r>
          </a:p>
          <a:p>
            <a:endParaRPr lang="nl-NL" dirty="0"/>
          </a:p>
          <a:p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5AA957-FC80-4EDE-BA96-2D089410D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4A970D1-08E6-49CE-AD9D-956D400A6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40" y="1902102"/>
            <a:ext cx="2539682" cy="25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AAEAB7E-6534-4C8C-AA7D-17E14AFF263E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39BC32-A72A-45A1-9AE5-27CE15A1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3170"/>
            <a:ext cx="5400000" cy="1142629"/>
          </a:xfrm>
        </p:spPr>
        <p:txBody>
          <a:bodyPr/>
          <a:lstStyle/>
          <a:p>
            <a:r>
              <a:rPr lang="nl-NL" dirty="0"/>
              <a:t>Wat gebeurt er als de politie jou ergens van beschuldigt?</a:t>
            </a:r>
            <a:endParaRPr lang="en-US" dirty="0"/>
          </a:p>
        </p:txBody>
      </p:sp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9311A40A-455E-4F5B-99C3-BB4305E8F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</p:spTree>
    <p:extLst>
      <p:ext uri="{BB962C8B-B14F-4D97-AF65-F5344CB8AC3E}">
        <p14:creationId xmlns:p14="http://schemas.microsoft.com/office/powerpoint/2010/main" val="14838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1: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politie verdenkt iemand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ADF69A8-FCB5-4A8C-A63D-E079374C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807" y="1247071"/>
            <a:ext cx="3912781" cy="281770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BFBA02-D13E-4228-87E3-F13BDA75692A}"/>
              </a:ext>
            </a:extLst>
          </p:cNvPr>
          <p:cNvSpPr txBox="1"/>
          <p:nvPr/>
        </p:nvSpPr>
        <p:spPr>
          <a:xfrm>
            <a:off x="5281448" y="4034117"/>
            <a:ext cx="3570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Afbeelding</a:t>
            </a:r>
            <a:r>
              <a:rPr lang="en-US" sz="1000" dirty="0"/>
              <a:t> van </a:t>
            </a:r>
            <a:r>
              <a:rPr lang="en-US" sz="1000" dirty="0" err="1">
                <a:hlinkClick r:id="rId3"/>
              </a:rPr>
              <a:t>OpenClipart</a:t>
            </a:r>
            <a:r>
              <a:rPr lang="en-US" sz="1000" dirty="0">
                <a:hlinkClick r:id="rId3"/>
              </a:rPr>
              <a:t>-Vectors</a:t>
            </a:r>
            <a:r>
              <a:rPr lang="en-US" sz="1000" dirty="0"/>
              <a:t> via </a:t>
            </a:r>
            <a:r>
              <a:rPr lang="en-US" sz="1000" dirty="0" err="1">
                <a:hlinkClick r:id="rId4"/>
              </a:rPr>
              <a:t>Pixabay</a:t>
            </a:r>
            <a:r>
              <a:rPr lang="en-US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992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676" y="1504334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2: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politie verzamelt bewijs en pakt verdachte op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06DDC-EB94-4504-A385-6195EA21F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03" y="1506008"/>
            <a:ext cx="3974804" cy="264982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1185727-1C03-4172-AB8E-92C830BE89E6}"/>
              </a:ext>
            </a:extLst>
          </p:cNvPr>
          <p:cNvSpPr txBox="1"/>
          <p:nvPr/>
        </p:nvSpPr>
        <p:spPr>
          <a:xfrm>
            <a:off x="886534" y="4149533"/>
            <a:ext cx="3570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Afbeelding</a:t>
            </a:r>
            <a:r>
              <a:rPr lang="en-US" sz="900" dirty="0"/>
              <a:t> van </a:t>
            </a:r>
            <a:r>
              <a:rPr lang="en-US" sz="900" dirty="0">
                <a:hlinkClick r:id="rId3"/>
              </a:rPr>
              <a:t>Angelo Giordano</a:t>
            </a:r>
            <a:r>
              <a:rPr lang="en-US" sz="900" dirty="0"/>
              <a:t> via </a:t>
            </a:r>
            <a:r>
              <a:rPr lang="en-US" sz="900" dirty="0" err="1">
                <a:hlinkClick r:id="rId4"/>
              </a:rPr>
              <a:t>Pixabay</a:t>
            </a:r>
            <a:r>
              <a:rPr lang="en-US" sz="9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919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8" y="1248144"/>
            <a:ext cx="2951968" cy="2854831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3: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verdachte krijgt een advocaat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449B2F-58E9-441A-90E6-FF7F9730B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187" y="1248144"/>
            <a:ext cx="4917189" cy="28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52" y="1512331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4: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politie geeft bewijs aan Officier van Justitie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FF6A19-D20A-440B-AAC5-349D07DD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44" y="1600256"/>
            <a:ext cx="3918421" cy="26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B1529-A8E0-4E1E-97C8-8A4680E3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7" y="1248145"/>
            <a:ext cx="3322457" cy="2287272"/>
          </a:xfrm>
        </p:spPr>
        <p:txBody>
          <a:bodyPr/>
          <a:lstStyle/>
          <a:p>
            <a:pPr algn="ctr"/>
            <a: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Stap 5:</a:t>
            </a:r>
            <a:br>
              <a:rPr lang="nl-NL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Officier besluit tot vervolging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8BF22DA2-015B-4F54-8322-DD5803AD9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</p:spPr>
        <p:txBody>
          <a:bodyPr/>
          <a:lstStyle/>
          <a:p>
            <a:r>
              <a:rPr lang="nl-NL" dirty="0"/>
              <a:t>Politiek in Praktijk - Eigenrichting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7418231" y="4071657"/>
            <a:ext cx="1375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/>
              <a:t>Foto: Robert </a:t>
            </a:r>
            <a:r>
              <a:rPr lang="nl-NL" sz="900" i="1" dirty="0" err="1"/>
              <a:t>Couse</a:t>
            </a:r>
            <a:r>
              <a:rPr lang="nl-NL" sz="900" i="1" dirty="0"/>
              <a:t>-Baker</a:t>
            </a:r>
          </a:p>
        </p:txBody>
      </p:sp>
      <p:pic>
        <p:nvPicPr>
          <p:cNvPr id="4" name="Picture 2" descr="C:\Users\Samsa\Downloads\advertising-letter-label-brand-court-document-394975-pxhere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04" y="1299732"/>
            <a:ext cx="3696235" cy="27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warmgeel">
      <a:dk1>
        <a:srgbClr val="FCC2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warmgeel.pptx" id="{2683FC40-11D0-9B43-8B44-9D6BC44DD9C0}" vid="{CE3B6785-139B-EE4A-BE1E-490A31CCF4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A6D51C36CF6428CDA00A3545DB18A" ma:contentTypeVersion="11" ma:contentTypeDescription="Een nieuw document maken." ma:contentTypeScope="" ma:versionID="18574aaf17df1ad6e22de0fc13d11ba8">
  <xsd:schema xmlns:xsd="http://www.w3.org/2001/XMLSchema" xmlns:xs="http://www.w3.org/2001/XMLSchema" xmlns:p="http://schemas.microsoft.com/office/2006/metadata/properties" xmlns:ns3="1d32f06f-3aeb-45cd-a242-f50710fd525d" xmlns:ns4="3b7a24ba-7938-4fb3-9a98-26ac14299c69" targetNamespace="http://schemas.microsoft.com/office/2006/metadata/properties" ma:root="true" ma:fieldsID="9571dbc655532163e01f366f0f04fe1c" ns3:_="" ns4:_="">
    <xsd:import namespace="1d32f06f-3aeb-45cd-a242-f50710fd525d"/>
    <xsd:import namespace="3b7a24ba-7938-4fb3-9a98-26ac14299c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2f06f-3aeb-45cd-a242-f50710fd52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7a24ba-7938-4fb3-9a98-26ac14299c6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4BFCC-95B7-4491-B2C5-61C2EC3C928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b7a24ba-7938-4fb3-9a98-26ac14299c69"/>
    <ds:schemaRef ds:uri="http://purl.org/dc/dcmitype/"/>
    <ds:schemaRef ds:uri="1d32f06f-3aeb-45cd-a242-f50710fd525d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655FE6-1C8F-46BA-9CA6-5C3A8E730A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16CDAC-DF55-450C-B03B-A91B142DAA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32f06f-3aeb-45cd-a242-f50710fd525d"/>
    <ds:schemaRef ds:uri="3b7a24ba-7938-4fb3-9a98-26ac14299c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warmgeel</Template>
  <TotalTime>742</TotalTime>
  <Words>439</Words>
  <Application>Microsoft Office PowerPoint</Application>
  <PresentationFormat>Diavoorstelling (16:9)</PresentationFormat>
  <Paragraphs>60</Paragraphs>
  <Slides>20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Calibri</vt:lpstr>
      <vt:lpstr>ProDemos</vt:lpstr>
      <vt:lpstr>PowerPoint-presentatie</vt:lpstr>
      <vt:lpstr>PowerPoint-presentatie</vt:lpstr>
      <vt:lpstr>Werkblad Beschuldigingen</vt:lpstr>
      <vt:lpstr>Wat gebeurt er als de politie jou ergens van beschuldigt?</vt:lpstr>
      <vt:lpstr>Stap 1: De politie verdenkt iemand </vt:lpstr>
      <vt:lpstr>Stap 2: De politie verzamelt bewijs en pakt verdachte op </vt:lpstr>
      <vt:lpstr>Stap 3: De verdachte krijgt een advocaat </vt:lpstr>
      <vt:lpstr>Stap 4: De politie geeft bewijs aan Officier van Justitie </vt:lpstr>
      <vt:lpstr>Stap 5: De Officier besluit tot vervolging </vt:lpstr>
      <vt:lpstr>Stap 6: De verdachte moet vóórkomen in de rechtszaal </vt:lpstr>
      <vt:lpstr>Stap 7: De Officier presenteert het bewijs en eist een straf </vt:lpstr>
      <vt:lpstr>Stap 8: De rechter ondervraagt de verdachte </vt:lpstr>
      <vt:lpstr>Stap 9: De rechter beraadt zich en doet uitspraak </vt:lpstr>
      <vt:lpstr>Waarom zoveel stappen?   </vt:lpstr>
      <vt:lpstr>PowerPoint-presentatie</vt:lpstr>
      <vt:lpstr>Eerste reacties   </vt:lpstr>
      <vt:lpstr>Bekijk de video:  </vt:lpstr>
      <vt:lpstr>Eerste reacties:  </vt:lpstr>
      <vt:lpstr>  Nabespreking:   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Sedi van Loon</cp:lastModifiedBy>
  <cp:revision>26</cp:revision>
  <cp:lastPrinted>2017-06-07T13:51:27Z</cp:lastPrinted>
  <dcterms:created xsi:type="dcterms:W3CDTF">2020-12-04T12:33:37Z</dcterms:created>
  <dcterms:modified xsi:type="dcterms:W3CDTF">2020-12-11T09:46:21Z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0x010100B3BA6D51C36CF6428CDA00A3545DB18A</vt:lpwstr>
  </property>
</Properties>
</file>