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9" r:id="rId2"/>
    <p:sldId id="262" r:id="rId3"/>
    <p:sldId id="281" r:id="rId4"/>
    <p:sldId id="285" r:id="rId5"/>
    <p:sldId id="287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9" r:id="rId14"/>
    <p:sldId id="288" r:id="rId15"/>
    <p:sldId id="298" r:id="rId16"/>
    <p:sldId id="299" r:id="rId17"/>
    <p:sldId id="278" r:id="rId1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084"/>
  </p:normalViewPr>
  <p:slideViewPr>
    <p:cSldViewPr snapToGrid="0" snapToObjects="1">
      <p:cViewPr>
        <p:scale>
          <a:sx n="83" d="100"/>
          <a:sy n="83" d="100"/>
        </p:scale>
        <p:origin x="-1282" y="-3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63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157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51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35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55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51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: Ferdinand </a:t>
            </a:r>
            <a:r>
              <a:rPr lang="en-US" dirty="0" err="1"/>
              <a:t>Grapperhaus</a:t>
            </a:r>
            <a:r>
              <a:rPr lang="en-US" dirty="0"/>
              <a:t>, minister van </a:t>
            </a:r>
            <a:r>
              <a:rPr lang="en-US" dirty="0" err="1"/>
              <a:t>Justitie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Veiligheid</a:t>
            </a:r>
            <a:r>
              <a:rPr lang="en-US" dirty="0"/>
              <a:t> – door </a:t>
            </a:r>
            <a:r>
              <a:rPr lang="en-US" i="1" dirty="0" err="1" smtClean="0"/>
              <a:t>Roel</a:t>
            </a:r>
            <a:r>
              <a:rPr lang="en-US" i="1" dirty="0" smtClean="0"/>
              <a:t> </a:t>
            </a:r>
            <a:r>
              <a:rPr lang="en-US" i="1" dirty="0" err="1" smtClean="0"/>
              <a:t>Wijnants</a:t>
            </a: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https://www.flickr.com/photos/roel1943/49528760781/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https://creativecommons.org/licenses/by-nc/2.0/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79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vuurwerk: https://libreshot.com/ml/eve-fireworks/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9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40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19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74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9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40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vuurwerkverbod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83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5739122" y="4247396"/>
            <a:ext cx="3864373" cy="918831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sz="2000" dirty="0" err="1">
                <a:solidFill>
                  <a:schemeClr val="bg1"/>
                </a:solidFill>
              </a:rPr>
              <a:t>ProDemos</a:t>
            </a:r>
            <a:r>
              <a:rPr lang="nl-NL" sz="2000" dirty="0">
                <a:solidFill>
                  <a:schemeClr val="bg1"/>
                </a:solidFill>
              </a:rPr>
              <a:t> voor basisscholen</a:t>
            </a:r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" y="767447"/>
            <a:ext cx="2049577" cy="798576"/>
          </a:xfrm>
          <a:prstGeom prst="rect">
            <a:avLst/>
          </a:prstGeom>
        </p:spPr>
      </p:pic>
      <p:pic>
        <p:nvPicPr>
          <p:cNvPr id="13" name="Afbeelding 12" descr="Afbeelding met outdoor-object, vuurwerk&#10;&#10;Automatisch gegenereerde beschrijving">
            <a:extLst>
              <a:ext uri="{FF2B5EF4-FFF2-40B4-BE49-F238E27FC236}">
                <a16:creationId xmlns:a16="http://schemas.microsoft.com/office/drawing/2014/main" xmlns="" id="{8B15D118-0FBB-48F2-B2F1-EC01B8A480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69584"/>
            <a:ext cx="8282441" cy="38774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65"/>
            <a:ext cx="2049577" cy="795539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xmlns="" id="{7905328E-C21A-48F9-9229-C4FB51D0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4002868"/>
            <a:ext cx="6647688" cy="115530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de slag met…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et </a:t>
            </a:r>
            <a:r>
              <a:rPr lang="en-US" dirty="0" err="1" smtClean="0">
                <a:solidFill>
                  <a:schemeClr val="bg1"/>
                </a:solidFill>
              </a:rPr>
              <a:t>vuurwerkverbod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Ruim twee derde (</a:t>
            </a:r>
            <a:r>
              <a:rPr lang="nl-NL" dirty="0" smtClean="0"/>
              <a:t>69 %) </a:t>
            </a:r>
            <a:r>
              <a:rPr lang="nl-NL" dirty="0"/>
              <a:t>van de bevolking is voor een vuurwerkverbod.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6C6D3F29-87DE-4896-A23A-64B0B4C54EBB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7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01930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In 2019 </a:t>
            </a:r>
            <a:r>
              <a:rPr lang="nl-NL" dirty="0" smtClean="0"/>
              <a:t>ontdekte de politie </a:t>
            </a:r>
            <a:r>
              <a:rPr lang="nl-NL" dirty="0"/>
              <a:t>bijna 58.000 kilo illegaal </a:t>
            </a:r>
            <a:r>
              <a:rPr lang="nl-NL" dirty="0" smtClean="0"/>
              <a:t>vuurwerk. </a:t>
            </a:r>
            <a:r>
              <a:rPr lang="nl-NL" dirty="0"/>
              <a:t>Als je vuurwerk verbiedt, gaan </a:t>
            </a:r>
            <a:r>
              <a:rPr lang="nl-NL" dirty="0" smtClean="0"/>
              <a:t>nóg </a:t>
            </a:r>
            <a:r>
              <a:rPr lang="nl-NL" dirty="0"/>
              <a:t>meer mensen illegaal vuurwerk kopen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9E98060-30CB-437A-ABD9-87C439BFADC9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8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58498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8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86% van de Nederlanders wil geen vuurwerk afsteken, vanwege de milieuvervuiling en omdat mensen en dieren er gewond door raken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47CC03B1-0056-41DB-9C3B-7E2C7EAE9673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9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67417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De ziekenhuizen liggen vol door corona</a:t>
            </a:r>
            <a:r>
              <a:rPr lang="nl-NL" dirty="0"/>
              <a:t>. </a:t>
            </a:r>
            <a:r>
              <a:rPr lang="nl-NL" dirty="0" smtClean="0"/>
              <a:t>Ze </a:t>
            </a:r>
            <a:r>
              <a:rPr lang="nl-NL" dirty="0"/>
              <a:t>kunnen </a:t>
            </a:r>
            <a:r>
              <a:rPr lang="nl-NL" dirty="0" smtClean="0"/>
              <a:t>er geen vuurwerkslachtoffers bij </a:t>
            </a:r>
            <a:r>
              <a:rPr lang="nl-NL" dirty="0"/>
              <a:t>hebben.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006DD50-9F6C-41B5-A745-2B87C73241F4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10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01850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4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Mensen die last hebben van vuurwerk kunnen gewoon binnenblijven. Dat zou vanwege corona sowieso al goed </a:t>
            </a:r>
            <a:r>
              <a:rPr lang="nl-NL" dirty="0" smtClean="0"/>
              <a:t>zijn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46DBFD59-8B18-42AB-825C-4F2E097175DD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11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71806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Er wordt onderzoek gedaan naar vuurwerk dat minder slecht is voor het milieu.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E1F8E5A2-2B5B-48D6-80D5-F7A237D266E8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12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30229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85" y="604883"/>
            <a:ext cx="4842323" cy="900000"/>
          </a:xfrm>
        </p:spPr>
        <p:txBody>
          <a:bodyPr/>
          <a:lstStyle/>
          <a:p>
            <a:pPr algn="ctr"/>
            <a:r>
              <a:rPr lang="nl-NL" dirty="0" smtClean="0"/>
              <a:t>Debat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ACA14970-83B7-472D-B9A5-095F93DF05DA}"/>
              </a:ext>
            </a:extLst>
          </p:cNvPr>
          <p:cNvSpPr txBox="1">
            <a:spLocks/>
          </p:cNvSpPr>
          <p:nvPr/>
        </p:nvSpPr>
        <p:spPr>
          <a:xfrm>
            <a:off x="479485" y="1501758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smtClean="0"/>
              <a:t>Ga met je klas in debat over de volgende stelling: </a:t>
            </a:r>
          </a:p>
          <a:p>
            <a:endParaRPr lang="nl-NL" dirty="0" smtClean="0"/>
          </a:p>
          <a:p>
            <a:r>
              <a:rPr lang="nl-NL" i="1" dirty="0" smtClean="0"/>
              <a:t>‘</a:t>
            </a:r>
            <a:r>
              <a:rPr lang="nl-NL" i="1" dirty="0" smtClean="0"/>
              <a:t>Het is goed dat er dit jaar een eenmalig vuurwerkverbod is.’ </a:t>
            </a:r>
            <a:endParaRPr lang="nl-NL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42CC029-C464-4511-8986-88C2B6162E4C}"/>
              </a:ext>
            </a:extLst>
          </p:cNvPr>
          <p:cNvSpPr txBox="1"/>
          <p:nvPr/>
        </p:nvSpPr>
        <p:spPr>
          <a:xfrm>
            <a:off x="346230" y="4119020"/>
            <a:ext cx="5746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smtClean="0">
                <a:solidFill>
                  <a:schemeClr val="accent3">
                    <a:lumMod val="50000"/>
                  </a:schemeClr>
                </a:solidFill>
              </a:rPr>
              <a:t>Handje opsteken = ik ben voor het verbod op vuurwerk</a:t>
            </a:r>
          </a:p>
          <a:p>
            <a:r>
              <a:rPr lang="nl-NL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Handje omlaag houden = ik ben tegen het verbod op vuurwerk</a:t>
            </a:r>
            <a:endParaRPr lang="nl-NL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83" y="744179"/>
            <a:ext cx="2850498" cy="352606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970683" y="4270248"/>
            <a:ext cx="303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/>
              <a:t>Foto: Roel </a:t>
            </a:r>
            <a:r>
              <a:rPr lang="nl-NL" sz="900" dirty="0"/>
              <a:t>Wijnants - CC BY-NC </a:t>
            </a:r>
            <a:r>
              <a:rPr lang="nl-NL" sz="900" dirty="0" smtClean="0"/>
              <a:t>2.0 https</a:t>
            </a:r>
            <a:r>
              <a:rPr lang="nl-NL" sz="900" dirty="0"/>
              <a:t>://www.flickr.com/photos/roel1943/49528760781</a:t>
            </a:r>
            <a:r>
              <a:rPr lang="nl-NL" sz="900" dirty="0" smtClean="0"/>
              <a:t>/  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40086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</a:rPr>
              <a:t>prodemos.nl</a:t>
            </a:r>
            <a:r>
              <a:rPr lang="nl-NL" dirty="0">
                <a:solidFill>
                  <a:schemeClr val="bg1"/>
                </a:solidFill>
              </a:rPr>
              <a:t>/voor-basisscholen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Stellingenspel</a:t>
            </a:r>
          </a:p>
          <a:p>
            <a:r>
              <a:rPr lang="nl-NL" dirty="0"/>
              <a:t>Debat over het vuurwerkverbod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1" t="6136" r="13758" b="11278"/>
          <a:stretch/>
        </p:blipFill>
        <p:spPr>
          <a:xfrm>
            <a:off x="0" y="468000"/>
            <a:ext cx="1803102" cy="468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xmlns="" id="{4DBD6E17-E7D1-42F7-882A-E1A26772D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</a:t>
            </a:r>
            <a:r>
              <a:rPr lang="en-US" dirty="0"/>
              <a:t>h</a:t>
            </a:r>
            <a:r>
              <a:rPr lang="en-US" dirty="0" smtClean="0"/>
              <a:t>et </a:t>
            </a:r>
            <a:r>
              <a:rPr lang="en-US" dirty="0" err="1" smtClean="0"/>
              <a:t>vuurwerkverbod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4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xmlns="" id="{24289EC1-D0AA-4BEE-BE3C-B293F3B4E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145065" y="453571"/>
            <a:ext cx="6436799" cy="468992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51663" y="729190"/>
            <a:ext cx="6270171" cy="900000"/>
          </a:xfrm>
        </p:spPr>
        <p:txBody>
          <a:bodyPr/>
          <a:lstStyle/>
          <a:p>
            <a:pPr algn="ctr"/>
            <a:r>
              <a:rPr lang="nl-NL" sz="3600" dirty="0" smtClean="0"/>
              <a:t>Stellingenspel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400" dirty="0" smtClean="0"/>
              <a:t>Argumenten voor of tegen het  vuurwerkverbod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xmlns="" id="{DF1D7C3A-DF1E-4C6C-819E-56A1CECB4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0EB76389-A224-462C-8A90-4B05E7FEF3FA}"/>
              </a:ext>
            </a:extLst>
          </p:cNvPr>
          <p:cNvSpPr txBox="1">
            <a:spLocks/>
          </p:cNvSpPr>
          <p:nvPr/>
        </p:nvSpPr>
        <p:spPr>
          <a:xfrm>
            <a:off x="2670404" y="2398377"/>
            <a:ext cx="6270171" cy="1924034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nl-NL" sz="1600" dirty="0" smtClean="0">
                <a:solidFill>
                  <a:schemeClr val="tx2"/>
                </a:solidFill>
              </a:rPr>
              <a:t>Je ziet straks telkens een stelling op het scherm. </a:t>
            </a:r>
          </a:p>
          <a:p>
            <a:pPr>
              <a:lnSpc>
                <a:spcPct val="114000"/>
              </a:lnSpc>
            </a:pPr>
            <a:r>
              <a:rPr lang="nl-NL" sz="1600" dirty="0" smtClean="0">
                <a:solidFill>
                  <a:schemeClr val="tx2"/>
                </a:solidFill>
              </a:rPr>
              <a:t>Denk goed na: is het een argument voor of tegen het vuurwerkverbod? </a:t>
            </a:r>
          </a:p>
          <a:p>
            <a:pPr>
              <a:lnSpc>
                <a:spcPct val="114000"/>
              </a:lnSpc>
            </a:pPr>
            <a:r>
              <a:rPr lang="nl-NL" sz="1600" dirty="0" smtClean="0">
                <a:solidFill>
                  <a:schemeClr val="tx2"/>
                </a:solidFill>
              </a:rPr>
              <a:t>Laat zien wat jij denkt</a:t>
            </a:r>
            <a:r>
              <a:rPr lang="nl-NL" sz="1400" dirty="0" smtClean="0">
                <a:solidFill>
                  <a:schemeClr val="tx2"/>
                </a:solidFill>
              </a:rPr>
              <a:t>!</a:t>
            </a:r>
          </a:p>
          <a:p>
            <a:pPr>
              <a:lnSpc>
                <a:spcPct val="114000"/>
              </a:lnSpc>
            </a:pPr>
            <a:endParaRPr lang="nl-NL" sz="1400" dirty="0" smtClean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nl-NL" sz="1400" dirty="0" smtClean="0">
                <a:solidFill>
                  <a:schemeClr val="accent3">
                    <a:lumMod val="50000"/>
                  </a:schemeClr>
                </a:solidFill>
              </a:rPr>
              <a:t>Handje opsteken = het is een argument voor het verbod op vuurwerk</a:t>
            </a:r>
          </a:p>
          <a:p>
            <a:pPr>
              <a:lnSpc>
                <a:spcPct val="114000"/>
              </a:lnSpc>
            </a:pPr>
            <a:r>
              <a:rPr lang="nl-NL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Handje omlaag houden = het is een argument tegen het verbod op vuurwerk</a:t>
            </a:r>
            <a:r>
              <a:rPr lang="en-US" sz="1400" u="sng" dirty="0"/>
              <a:t/>
            </a:r>
            <a:br>
              <a:rPr lang="en-US" sz="1400" u="sng" dirty="0"/>
            </a:br>
            <a:endParaRPr lang="nl-NL" sz="1400" u="sng" dirty="0"/>
          </a:p>
        </p:txBody>
      </p:sp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Vorig jaar waren er </a:t>
            </a:r>
            <a:r>
              <a:rPr lang="nl-NL" dirty="0" smtClean="0"/>
              <a:t>bijna </a:t>
            </a:r>
            <a:r>
              <a:rPr lang="nl-NL" dirty="0"/>
              <a:t>1300 slachtoffers.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Honderd meer dan het jaar ervoor.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03AC9716-7BE7-44E1-B355-CEDECEED87BC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1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5216" y="3675888"/>
            <a:ext cx="7772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65377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Iedereen heeft al stress door corona. </a:t>
            </a:r>
            <a:r>
              <a:rPr lang="nl-NL" dirty="0" smtClean="0"/>
              <a:t>Vuurwerk zorgt voor plezier. </a:t>
            </a:r>
            <a:r>
              <a:rPr lang="nl-NL" dirty="0"/>
              <a:t>Met een verbod pak je dat van </a:t>
            </a:r>
            <a:r>
              <a:rPr lang="nl-NL" dirty="0" smtClean="0"/>
              <a:t>de mensen </a:t>
            </a:r>
            <a:r>
              <a:rPr lang="nl-NL" dirty="0"/>
              <a:t>af.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719A8F5E-5769-49AA-8CC7-2A58BE021C30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 2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63839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Zo'n 40 procent van de mensen vindt </a:t>
            </a:r>
            <a:r>
              <a:rPr lang="nl-NL" dirty="0" smtClean="0"/>
              <a:t>het </a:t>
            </a:r>
            <a:r>
              <a:rPr lang="nl-NL" dirty="0"/>
              <a:t>afsteken van vuurwerk een mooie traditie </a:t>
            </a:r>
            <a:r>
              <a:rPr lang="nl-NL" dirty="0" smtClean="0"/>
              <a:t>die </a:t>
            </a:r>
            <a:r>
              <a:rPr lang="nl-NL" dirty="0"/>
              <a:t>moet blijven.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8F3AD488-144C-41BE-8022-849511ECF8B0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accent2"/>
                </a:solidFill>
              </a:rPr>
              <a:t>Stelling </a:t>
            </a:r>
            <a:r>
              <a:rPr lang="nl-NL" dirty="0" smtClean="0">
                <a:solidFill>
                  <a:schemeClr val="accent2"/>
                </a:solidFill>
              </a:rPr>
              <a:t>3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3046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Vuurwerkverkopers gaan hierdoor </a:t>
            </a:r>
            <a:r>
              <a:rPr lang="nl-NL" dirty="0" smtClean="0"/>
              <a:t>failliet. Zij hebben </a:t>
            </a:r>
            <a:r>
              <a:rPr lang="nl-NL" dirty="0"/>
              <a:t>al </a:t>
            </a:r>
            <a:r>
              <a:rPr lang="nl-NL" dirty="0" smtClean="0"/>
              <a:t>heel veel vuurwerk ingekocht.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469D5F37-D044-4496-BA91-CE6FA37833C8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 smtClean="0">
                <a:solidFill>
                  <a:schemeClr val="accent2"/>
                </a:solidFill>
              </a:rPr>
              <a:t>Stelling</a:t>
            </a:r>
            <a:r>
              <a:rPr lang="en-US" dirty="0" smtClean="0">
                <a:solidFill>
                  <a:schemeClr val="accent2"/>
                </a:solidFill>
              </a:rPr>
              <a:t> 4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63805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Meer dan de helft van de mensen die gewond raken door vuurwerk, </a:t>
            </a:r>
            <a:r>
              <a:rPr lang="nl-NL" dirty="0" smtClean="0"/>
              <a:t>zijn omstander.</a:t>
            </a:r>
            <a:r>
              <a:rPr lang="nl-NL" dirty="0" smtClean="0"/>
              <a:t> Zij zijn slachtoffer van andermans vuurwerk.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5464BE55-0BAB-4BA5-847A-A161EB43EF62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accent2"/>
                </a:solidFill>
              </a:rPr>
              <a:t>Stelling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5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83796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39" y="940559"/>
            <a:ext cx="6270171" cy="900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Het is </a:t>
            </a:r>
            <a:r>
              <a:rPr lang="nl-NL" dirty="0" smtClean="0"/>
              <a:t>veel </a:t>
            </a:r>
            <a:r>
              <a:rPr lang="nl-NL" dirty="0"/>
              <a:t>werk voor de politie om </a:t>
            </a:r>
            <a:r>
              <a:rPr lang="nl-NL" dirty="0" smtClean="0"/>
              <a:t>te zorgen dat mensen zich aan de </a:t>
            </a:r>
            <a:r>
              <a:rPr lang="nl-NL" dirty="0"/>
              <a:t>coronaregels </a:t>
            </a:r>
            <a:r>
              <a:rPr lang="nl-NL" dirty="0" smtClean="0"/>
              <a:t>houden. </a:t>
            </a:r>
            <a:r>
              <a:rPr lang="nl-NL" dirty="0"/>
              <a:t>Met vuurwerk erbij wordt het nog moeilijker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met… het </a:t>
            </a:r>
            <a:r>
              <a:rPr lang="en-US" dirty="0" err="1"/>
              <a:t>vuurwerkverbod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2E397002-F4C2-48DF-827D-A63BED3C04D5}"/>
              </a:ext>
            </a:extLst>
          </p:cNvPr>
          <p:cNvSpPr txBox="1">
            <a:spLocks/>
          </p:cNvSpPr>
          <p:nvPr/>
        </p:nvSpPr>
        <p:spPr>
          <a:xfrm>
            <a:off x="1484538" y="743740"/>
            <a:ext cx="6270171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accent2"/>
                </a:solidFill>
              </a:rPr>
              <a:t>Stelling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6</a:t>
            </a:r>
            <a:r>
              <a:rPr lang="en-US" u="sng" dirty="0"/>
              <a:t/>
            </a:r>
            <a:br>
              <a:rPr lang="en-US" u="sng" dirty="0"/>
            </a:br>
            <a:endParaRPr lang="nl-NL" u="sng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155"/>
              </p:ext>
            </p:extLst>
          </p:nvPr>
        </p:nvGraphicFramePr>
        <p:xfrm>
          <a:off x="1005840" y="4037139"/>
          <a:ext cx="7415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892"/>
                <a:gridCol w="3707892"/>
              </a:tblGrid>
              <a:tr h="489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Is dit een argument voor een vuurwerkverbod?</a:t>
                      </a:r>
                      <a:b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nl-NL" sz="12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Steek je handje op</a:t>
                      </a:r>
                    </a:p>
                    <a:p>
                      <a:endParaRPr lang="nl-NL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Is het een argument tegen een vuurwerkverbod?</a:t>
                      </a:r>
                    </a:p>
                    <a:p>
                      <a:r>
                        <a:rPr lang="nl-NL" sz="1200" b="1" i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Laat je handje beneden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mos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groen</Template>
  <TotalTime>331</TotalTime>
  <Words>580</Words>
  <Application>Microsoft Office PowerPoint</Application>
  <PresentationFormat>Diavoorstelling (16:9)</PresentationFormat>
  <Paragraphs>128</Paragraphs>
  <Slides>17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ProDemos</vt:lpstr>
      <vt:lpstr>Aan de slag met… het vuurwerkverbod</vt:lpstr>
      <vt:lpstr>Wat gaan we doen? </vt:lpstr>
      <vt:lpstr>Stellingenspel  Argumenten voor of tegen het  vuurwerkverbod   </vt:lpstr>
      <vt:lpstr>  Vorig jaar waren er bijna 1300 slachtoffers.  Honderd meer dan het jaar ervoor. </vt:lpstr>
      <vt:lpstr>  Iedereen heeft al stress door corona. Vuurwerk zorgt voor plezier. Met een verbod pak je dat van de mensen af.</vt:lpstr>
      <vt:lpstr>  Zo'n 40 procent van de mensen vindt het afsteken van vuurwerk een mooie traditie die moet blijven. </vt:lpstr>
      <vt:lpstr>  Vuurwerkverkopers gaan hierdoor failliet. Zij hebben al heel veel vuurwerk ingekocht.</vt:lpstr>
      <vt:lpstr>  Meer dan de helft van de mensen die gewond raken door vuurwerk, zijn omstander. Zij zijn slachtoffer van andermans vuurwerk.</vt:lpstr>
      <vt:lpstr>  Het is veel werk voor de politie om te zorgen dat mensen zich aan de coronaregels houden. Met vuurwerk erbij wordt het nog moeilijker.</vt:lpstr>
      <vt:lpstr>  Ruim twee derde (69 %) van de bevolking is voor een vuurwerkverbod.</vt:lpstr>
      <vt:lpstr>  In 2019 ontdekte de politie bijna 58.000 kilo illegaal vuurwerk. Als je vuurwerk verbiedt, gaan nóg meer mensen illegaal vuurwerk kopen.</vt:lpstr>
      <vt:lpstr>  86% van de Nederlanders wil geen vuurwerk afsteken, vanwege de milieuvervuiling en omdat mensen en dieren er gewond door raken.</vt:lpstr>
      <vt:lpstr>  De ziekenhuizen liggen vol door corona. Ze kunnen er geen vuurwerkslachtoffers bij hebben.</vt:lpstr>
      <vt:lpstr>  Mensen die last hebben van vuurwerk kunnen gewoon binnenblijven. Dat zou vanwege corona sowieso al goed zijn.</vt:lpstr>
      <vt:lpstr>  Er wordt onderzoek gedaan naar vuurwerk dat minder slecht is voor het milieu.</vt:lpstr>
      <vt:lpstr>Debat  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 de slag met… Vuurwerkverbod</dc:title>
  <dc:creator>Erik ter Horst;ProDemos - Huis voor democratie en rechtsstaat</dc:creator>
  <cp:lastModifiedBy>Samsa</cp:lastModifiedBy>
  <cp:revision>20</cp:revision>
  <cp:lastPrinted>2017-06-07T13:51:27Z</cp:lastPrinted>
  <dcterms:created xsi:type="dcterms:W3CDTF">2020-12-14T13:59:27Z</dcterms:created>
  <dcterms:modified xsi:type="dcterms:W3CDTF">2020-12-15T14:31:00Z</dcterms:modified>
</cp:coreProperties>
</file>