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28"/>
  </p:notesMasterIdLst>
  <p:handoutMasterIdLst>
    <p:handoutMasterId r:id="rId29"/>
  </p:handoutMasterIdLst>
  <p:sldIdLst>
    <p:sldId id="266" r:id="rId5"/>
    <p:sldId id="281" r:id="rId6"/>
    <p:sldId id="293" r:id="rId7"/>
    <p:sldId id="289" r:id="rId8"/>
    <p:sldId id="302" r:id="rId9"/>
    <p:sldId id="292" r:id="rId10"/>
    <p:sldId id="294" r:id="rId11"/>
    <p:sldId id="297" r:id="rId12"/>
    <p:sldId id="298" r:id="rId13"/>
    <p:sldId id="306" r:id="rId14"/>
    <p:sldId id="307" r:id="rId15"/>
    <p:sldId id="291" r:id="rId16"/>
    <p:sldId id="299" r:id="rId17"/>
    <p:sldId id="300" r:id="rId18"/>
    <p:sldId id="309" r:id="rId19"/>
    <p:sldId id="310" r:id="rId20"/>
    <p:sldId id="311" r:id="rId21"/>
    <p:sldId id="301" r:id="rId22"/>
    <p:sldId id="303" r:id="rId23"/>
    <p:sldId id="304" r:id="rId24"/>
    <p:sldId id="305" r:id="rId25"/>
    <p:sldId id="308" r:id="rId26"/>
    <p:sldId id="312" r:id="rId27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7075"/>
  </p:normalViewPr>
  <p:slideViewPr>
    <p:cSldViewPr snapToGrid="0" snapToObjects="1">
      <p:cViewPr varScale="1">
        <p:scale>
          <a:sx n="146" d="100"/>
          <a:sy n="146" d="100"/>
        </p:scale>
        <p:origin x="402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tchel Zijlmans" userId="c64755c4-6448-4d04-bbff-281c45a2921e" providerId="ADAL" clId="{60831D85-FAAD-4E16-B190-CEE8579344BB}"/>
    <pc:docChg chg="modSld">
      <pc:chgData name="Mitchel Zijlmans" userId="c64755c4-6448-4d04-bbff-281c45a2921e" providerId="ADAL" clId="{60831D85-FAAD-4E16-B190-CEE8579344BB}" dt="2025-08-26T07:38:51.726" v="33" actId="20577"/>
      <pc:docMkLst>
        <pc:docMk/>
      </pc:docMkLst>
      <pc:sldChg chg="modSp mod">
        <pc:chgData name="Mitchel Zijlmans" userId="c64755c4-6448-4d04-bbff-281c45a2921e" providerId="ADAL" clId="{60831D85-FAAD-4E16-B190-CEE8579344BB}" dt="2025-08-26T07:38:51.726" v="33" actId="20577"/>
        <pc:sldMkLst>
          <pc:docMk/>
          <pc:sldMk cId="657039176" sldId="266"/>
        </pc:sldMkLst>
        <pc:spChg chg="mod">
          <ac:chgData name="Mitchel Zijlmans" userId="c64755c4-6448-4d04-bbff-281c45a2921e" providerId="ADAL" clId="{60831D85-FAAD-4E16-B190-CEE8579344BB}" dt="2025-08-26T07:38:51.726" v="33" actId="20577"/>
          <ac:spMkLst>
            <pc:docMk/>
            <pc:sldMk cId="657039176" sldId="266"/>
            <ac:spMk id="10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26-8-2025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26-8-2025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Voeg voor de </a:t>
            </a:r>
            <a:r>
              <a:rPr lang="nl-NL" dirty="0" err="1"/>
              <a:t>openingsdia</a:t>
            </a:r>
            <a:r>
              <a:rPr lang="nl-NL" baseline="0" dirty="0"/>
              <a:t> een afbeelding toe uit het </a:t>
            </a:r>
            <a:r>
              <a:rPr lang="nl-NL" baseline="0" dirty="0" err="1"/>
              <a:t>ProDemos</a:t>
            </a:r>
            <a:r>
              <a:rPr lang="nl-NL" baseline="0" dirty="0"/>
              <a:t> beeldarchief.</a:t>
            </a:r>
          </a:p>
          <a:p>
            <a:pPr marL="228600" indent="-228600">
              <a:buAutoNum type="arabicPeriod"/>
            </a:pPr>
            <a:r>
              <a:rPr lang="nl-NL" baseline="0" dirty="0"/>
              <a:t>Ga in het menu naar Schikken / Naar achtergrond</a:t>
            </a:r>
          </a:p>
          <a:p>
            <a:pPr marL="228600" indent="-228600">
              <a:buAutoNum type="arabicPeriod"/>
            </a:pPr>
            <a:r>
              <a:rPr lang="nl-NL" baseline="0" dirty="0"/>
              <a:t>Vergroot </a:t>
            </a:r>
            <a:r>
              <a:rPr lang="nl-NL" baseline="0" dirty="0" err="1"/>
              <a:t>zonodig</a:t>
            </a:r>
            <a:r>
              <a:rPr lang="nl-NL" baseline="0"/>
              <a:t> de afbeelding, zorg dat het kader gevuld is en maak een aardige uitsnede.</a:t>
            </a:r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133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NB: Bij de Tweede Kamerverkiezing van 2021 stemden ruim 10 miljoen mensen. Je zou de leerlingen kunnen laten uitrekenen hoeveel stemmen er toen nodig waren voor 1 zetel. Het antwoord is: 10.000.000 : 150 = 66.666 stemmen.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2129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GroenLinks</a:t>
            </a:r>
            <a:r>
              <a:rPr lang="en-US" dirty="0"/>
              <a:t>/Lotte Dale - https://inbeeld.groenlinks.nl/s/2faxeZqGTpS3KG8 (access date 13 </a:t>
            </a:r>
            <a:r>
              <a:rPr lang="en-US" dirty="0" err="1"/>
              <a:t>december</a:t>
            </a:r>
            <a:r>
              <a:rPr lang="en-US" dirty="0"/>
              <a:t> 2022), CC BY-SA 4.0, https://commons.wikimedia.org/w/index.php?curid=126596216</a:t>
            </a:r>
          </a:p>
          <a:p>
            <a:r>
              <a:rPr lang="en-US" dirty="0"/>
              <a:t>By </a:t>
            </a:r>
            <a:r>
              <a:rPr lang="en-US" dirty="0" err="1"/>
              <a:t>GroenLinks</a:t>
            </a:r>
            <a:r>
              <a:rPr lang="en-US" dirty="0"/>
              <a:t> - https://inbeeld.groenlinks.nl/s/2faxeZqGTpS3KG8 (access date 13 </a:t>
            </a:r>
            <a:r>
              <a:rPr lang="en-US" dirty="0" err="1"/>
              <a:t>december</a:t>
            </a:r>
            <a:r>
              <a:rPr lang="en-US" dirty="0"/>
              <a:t> 2022), CC BY-SA 4.0, https://commons.wikimedia.org/w/index.php?curid=126596443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121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FB8F4642-1559-EA49-A11F-C4E6F8063681}"/>
              </a:ext>
            </a:extLst>
          </p:cNvPr>
          <p:cNvSpPr/>
          <p:nvPr userDrawn="1"/>
        </p:nvSpPr>
        <p:spPr>
          <a:xfrm>
            <a:off x="0" y="-8099"/>
            <a:ext cx="9144000" cy="51515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 userDrawn="1"/>
        </p:nvSpPr>
        <p:spPr>
          <a:xfrm>
            <a:off x="2836084" y="3308858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﻿</a:t>
            </a:r>
            <a:r>
              <a:rPr lang="nl-NL" sz="1400" dirty="0" err="1">
                <a:solidFill>
                  <a:schemeClr val="tx2"/>
                </a:solidFill>
              </a:rPr>
              <a:t>ProDemos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Hofweg</a:t>
            </a:r>
            <a:r>
              <a:rPr lang="nl-NL" sz="1400" dirty="0">
                <a:solidFill>
                  <a:schemeClr val="tx2"/>
                </a:solidFill>
              </a:rPr>
              <a:t> 1H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2511 AA Den Haag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(070) 757 02 00</a:t>
            </a: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info@prodemos.nl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prodemos.nl</a:t>
            </a:r>
            <a:endParaRPr lang="nl-NL" sz="1400" dirty="0">
              <a:solidFill>
                <a:schemeClr val="tx2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82F4A23-1655-3948-9BEE-53024A68C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9061" y="0"/>
            <a:ext cx="2386181" cy="80744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28676" y="2332043"/>
            <a:ext cx="7601496" cy="58837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109BA0-B169-0349-84BF-B9D76C9D1B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1" y="-8099"/>
            <a:ext cx="9144000" cy="51435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234AC43-2BC5-6D4C-BAA2-2975FDF03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835" t="-218" r="38100" b="-952"/>
          <a:stretch/>
        </p:blipFill>
        <p:spPr>
          <a:xfrm>
            <a:off x="3703952" y="4388518"/>
            <a:ext cx="1736095" cy="3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coondi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2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468838"/>
            <a:ext cx="1800000" cy="46746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2F215F-94DF-C14F-AF3C-BDDFCA1DE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160000" y="1474045"/>
            <a:ext cx="6436800" cy="720000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4" r:id="rId5"/>
    <p:sldLayoutId id="2147483683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44000" indent="-144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20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/>
          <p:cNvSpPr txBox="1"/>
          <p:nvPr/>
        </p:nvSpPr>
        <p:spPr>
          <a:xfrm>
            <a:off x="374904" y="419442"/>
            <a:ext cx="8414496" cy="3482618"/>
          </a:xfrm>
          <a:prstGeom prst="rect">
            <a:avLst/>
          </a:prstGeom>
          <a:solidFill>
            <a:schemeClr val="bg2"/>
          </a:solidFill>
        </p:spPr>
        <p:txBody>
          <a:bodyPr wrap="square" lIns="2160000" tIns="46800" rIns="2160000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Openingsdia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rechts 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om deze achter het blauwe kader te plaatsen</a:t>
            </a:r>
            <a:endParaRPr lang="nl-NL" baseline="0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Verwijder dit grijze kader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2F92E5E-3A6C-7B27-F001-F6AB59424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015"/>
          <a:stretch/>
        </p:blipFill>
        <p:spPr>
          <a:xfrm>
            <a:off x="457201" y="449037"/>
            <a:ext cx="8214094" cy="3342784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457201" y="3780000"/>
            <a:ext cx="821789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</a:rPr>
              <a:t>Hoe kom je in de </a:t>
            </a:r>
            <a:r>
              <a:rPr lang="nl-NL">
                <a:solidFill>
                  <a:schemeClr val="bg1"/>
                </a:solidFill>
              </a:rPr>
              <a:t>Tweede Kamer?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F299E60-963C-F944-B42F-5658EABD0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585" y="-1143000"/>
            <a:ext cx="1840233" cy="622705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ECFF756-66E1-9847-96DF-98D0D7C9D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75" y="-8098"/>
            <a:ext cx="1869953" cy="63276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6570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900000"/>
          </a:xfrm>
        </p:spPr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Als je Tweede Kamerlid bent geworden, dan ben je voor altijd Kamerlid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DE8303-AD7E-C8E9-8652-205651FA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61" y="2493260"/>
            <a:ext cx="2184734" cy="217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1083799-22C1-E517-31C2-9FD781150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2269710"/>
            <a:ext cx="2507582" cy="2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63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900000"/>
          </a:xfrm>
        </p:spPr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Als je Tweede Kamerlid bent geworden, dan ben je dat voor de rest van je leven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1083799-22C1-E517-31C2-9FD781150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2269710"/>
            <a:ext cx="2507582" cy="2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5DE8303-AD7E-C8E9-8652-205651FA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61" y="2493260"/>
            <a:ext cx="2184734" cy="217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34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FCDBD9C-DED9-BA8D-5352-1786A9265633}"/>
              </a:ext>
            </a:extLst>
          </p:cNvPr>
          <p:cNvSpPr txBox="1">
            <a:spLocks/>
          </p:cNvSpPr>
          <p:nvPr/>
        </p:nvSpPr>
        <p:spPr>
          <a:xfrm>
            <a:off x="1835603" y="1885950"/>
            <a:ext cx="5752314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Hoe kom je de Tweede Kamer in?</a:t>
            </a:r>
            <a:endParaRPr lang="nl-N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900000"/>
          </a:xfrm>
        </p:spPr>
        <p:txBody>
          <a:bodyPr/>
          <a:lstStyle/>
          <a:p>
            <a:r>
              <a:rPr lang="nl-NL" dirty="0"/>
              <a:t>Stap 1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A98E867-5FAC-F192-0739-80754EA297C1}"/>
              </a:ext>
            </a:extLst>
          </p:cNvPr>
          <p:cNvSpPr txBox="1"/>
          <p:nvPr/>
        </p:nvSpPr>
        <p:spPr>
          <a:xfrm>
            <a:off x="2160000" y="1367135"/>
            <a:ext cx="684908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400" dirty="0">
                <a:solidFill>
                  <a:schemeClr val="tx2"/>
                </a:solidFill>
              </a:rPr>
              <a:t>Zorg dat je op de kandidatenlijst van een partij komt, of begin zelf je eigen partij!</a:t>
            </a:r>
            <a:endParaRPr lang="nl-NL" sz="2400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pic>
        <p:nvPicPr>
          <p:cNvPr id="2" name="Afbeelding 1" descr="Afbeelding met tekst, verbruiksartikelen voor kantoor, briefpapier, pen&#10;&#10;Automatisch gegenereerde beschrijving">
            <a:extLst>
              <a:ext uri="{FF2B5EF4-FFF2-40B4-BE49-F238E27FC236}">
                <a16:creationId xmlns:a16="http://schemas.microsoft.com/office/drawing/2014/main" id="{7EAB70C4-59A1-7EA7-DD5A-36FC48C4E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88" y="2311867"/>
            <a:ext cx="3997325" cy="26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0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900000"/>
          </a:xfrm>
        </p:spPr>
        <p:txBody>
          <a:bodyPr/>
          <a:lstStyle/>
          <a:p>
            <a:r>
              <a:rPr lang="nl-NL" dirty="0"/>
              <a:t>Stap 2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A98E867-5FAC-F192-0739-80754EA297C1}"/>
              </a:ext>
            </a:extLst>
          </p:cNvPr>
          <p:cNvSpPr txBox="1"/>
          <p:nvPr/>
        </p:nvSpPr>
        <p:spPr>
          <a:xfrm>
            <a:off x="2160000" y="1367135"/>
            <a:ext cx="6849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tx2"/>
                </a:solidFill>
              </a:rPr>
              <a:t>Zorg dat veel mensen op jou of jouw partij stemmen. Als jouw partij genoeg stemmen krijgt, kom je in de Tweede Kamer!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F5D6B06-DB15-0C6E-A236-E2321C140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725" y="2659671"/>
            <a:ext cx="2961715" cy="296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3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565464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Hoeveel stemmen voor een zetel?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A98E867-5FAC-F192-0739-80754EA297C1}"/>
              </a:ext>
            </a:extLst>
          </p:cNvPr>
          <p:cNvSpPr txBox="1"/>
          <p:nvPr/>
        </p:nvSpPr>
        <p:spPr>
          <a:xfrm>
            <a:off x="2160000" y="1367135"/>
            <a:ext cx="6849089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400" dirty="0">
                <a:solidFill>
                  <a:schemeClr val="tx2"/>
                </a:solidFill>
                <a:ea typeface="Calibri"/>
                <a:cs typeface="Calibri"/>
              </a:rPr>
              <a:t>Stel: 150 mensen hebben gestemd tijdens de verkiezing. In dat geval heb je 1 stem nodig voor een zetel in de Tweede Kamer. </a:t>
            </a:r>
          </a:p>
          <a:p>
            <a:endParaRPr lang="nl-NL" sz="2400" dirty="0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nl-NL" sz="2400" dirty="0">
                <a:solidFill>
                  <a:schemeClr val="tx2"/>
                </a:solidFill>
                <a:ea typeface="Calibri"/>
                <a:cs typeface="Calibri"/>
              </a:rPr>
              <a:t>En als 1500 mensen hebben gestemd, dan heb je dus 10 stemmen nodig voor een zetel.</a:t>
            </a:r>
          </a:p>
        </p:txBody>
      </p:sp>
    </p:spTree>
    <p:extLst>
      <p:ext uri="{BB962C8B-B14F-4D97-AF65-F5344CB8AC3E}">
        <p14:creationId xmlns:p14="http://schemas.microsoft.com/office/powerpoint/2010/main" val="205441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565464"/>
          </a:xfrm>
        </p:spPr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Voorkeurstemmen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A98E867-5FAC-F192-0739-80754EA297C1}"/>
              </a:ext>
            </a:extLst>
          </p:cNvPr>
          <p:cNvSpPr txBox="1"/>
          <p:nvPr/>
        </p:nvSpPr>
        <p:spPr>
          <a:xfrm>
            <a:off x="1978793" y="1151081"/>
            <a:ext cx="6166077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ea typeface="Calibri"/>
                <a:cs typeface="Calibri"/>
              </a:rPr>
              <a:t>Uitslag: Deze voorbeeldpartij heeft 6 stemmen gekregen:</a:t>
            </a:r>
          </a:p>
          <a:p>
            <a:endParaRPr lang="nl-NL" sz="2000" dirty="0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#1: 6</a:t>
            </a:r>
            <a:endParaRPr lang="nl-NL" dirty="0">
              <a:solidFill>
                <a:srgbClr val="00B050"/>
              </a:solidFill>
              <a:ea typeface="Calibri"/>
              <a:cs typeface="Calibri"/>
            </a:endParaRP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#2: 0</a:t>
            </a: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#3: 0</a:t>
            </a: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#4: 0</a:t>
            </a: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#5: 0</a:t>
            </a: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#6: 0</a:t>
            </a:r>
            <a:r>
              <a:rPr lang="nl-NL" sz="2000" dirty="0">
                <a:solidFill>
                  <a:schemeClr val="tx2"/>
                </a:solidFill>
                <a:ea typeface="Calibri"/>
                <a:cs typeface="Calibri"/>
              </a:rPr>
              <a:t> </a:t>
            </a:r>
          </a:p>
          <a:p>
            <a:r>
              <a:rPr lang="nl-NL" sz="2000" dirty="0">
                <a:solidFill>
                  <a:srgbClr val="FF0000"/>
                </a:solidFill>
                <a:ea typeface="Calibri"/>
                <a:cs typeface="Calibri"/>
              </a:rPr>
              <a:t>#7: 0</a:t>
            </a:r>
          </a:p>
          <a:p>
            <a:r>
              <a:rPr lang="nl-NL" sz="2000" dirty="0">
                <a:solidFill>
                  <a:srgbClr val="FF0000"/>
                </a:solidFill>
                <a:ea typeface="Calibri"/>
                <a:cs typeface="Calibri"/>
              </a:rPr>
              <a:t>#8: 0</a:t>
            </a:r>
          </a:p>
          <a:p>
            <a:r>
              <a:rPr lang="nl-NL" sz="2000" dirty="0">
                <a:solidFill>
                  <a:srgbClr val="FF0000"/>
                </a:solidFill>
                <a:ea typeface="Calibri"/>
                <a:cs typeface="Calibri"/>
              </a:rPr>
              <a:t>#9: 0</a:t>
            </a:r>
          </a:p>
        </p:txBody>
      </p:sp>
    </p:spTree>
    <p:extLst>
      <p:ext uri="{BB962C8B-B14F-4D97-AF65-F5344CB8AC3E}">
        <p14:creationId xmlns:p14="http://schemas.microsoft.com/office/powerpoint/2010/main" val="389800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565464"/>
          </a:xfrm>
        </p:spPr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Voorkeurstemmen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A98E867-5FAC-F192-0739-80754EA297C1}"/>
              </a:ext>
            </a:extLst>
          </p:cNvPr>
          <p:cNvSpPr txBox="1"/>
          <p:nvPr/>
        </p:nvSpPr>
        <p:spPr>
          <a:xfrm>
            <a:off x="1978793" y="1151081"/>
            <a:ext cx="6166077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ea typeface="Calibri"/>
                <a:cs typeface="Calibri"/>
              </a:rPr>
              <a:t>Uitslag: Deze voorbeeldpartij heeft 6 stemmen gekregen:</a:t>
            </a:r>
          </a:p>
          <a:p>
            <a:endParaRPr lang="nl-NL" sz="2000" dirty="0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#1: 3</a:t>
            </a:r>
            <a:endParaRPr lang="nl-NL" dirty="0">
              <a:solidFill>
                <a:srgbClr val="00B050"/>
              </a:solidFill>
              <a:ea typeface="Calibri"/>
              <a:cs typeface="Calibri"/>
            </a:endParaRP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#2: 0</a:t>
            </a: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#3: 0</a:t>
            </a: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#4: 0</a:t>
            </a:r>
          </a:p>
          <a:p>
            <a:r>
              <a:rPr lang="nl-NL" sz="2000" dirty="0">
                <a:solidFill>
                  <a:srgbClr val="FF0000"/>
                </a:solidFill>
                <a:ea typeface="Calibri"/>
                <a:cs typeface="Calibri"/>
              </a:rPr>
              <a:t>#5: 0</a:t>
            </a:r>
          </a:p>
          <a:p>
            <a:r>
              <a:rPr lang="nl-NL" sz="2000" dirty="0">
                <a:solidFill>
                  <a:srgbClr val="FF0000"/>
                </a:solidFill>
                <a:ea typeface="Calibri"/>
                <a:cs typeface="Calibri"/>
              </a:rPr>
              <a:t>#6: 0</a:t>
            </a:r>
          </a:p>
          <a:p>
            <a:r>
              <a:rPr lang="nl-NL" sz="2000" dirty="0">
                <a:solidFill>
                  <a:srgbClr val="FF0000"/>
                </a:solidFill>
                <a:ea typeface="Calibri"/>
                <a:cs typeface="Calibri"/>
              </a:rPr>
              <a:t>#7: 0</a:t>
            </a: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#8: 1</a:t>
            </a: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#9: 2</a:t>
            </a:r>
          </a:p>
        </p:txBody>
      </p:sp>
    </p:spTree>
    <p:extLst>
      <p:ext uri="{BB962C8B-B14F-4D97-AF65-F5344CB8AC3E}">
        <p14:creationId xmlns:p14="http://schemas.microsoft.com/office/powerpoint/2010/main" val="35745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378155F3-1DA5-298A-F0BC-236162BC7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62" r="32288"/>
          <a:stretch/>
        </p:blipFill>
        <p:spPr>
          <a:xfrm>
            <a:off x="7247608" y="1219500"/>
            <a:ext cx="1683120" cy="263812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150DE05-4888-D43D-EE46-2754339282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13" r="27925"/>
          <a:stretch/>
        </p:blipFill>
        <p:spPr>
          <a:xfrm>
            <a:off x="127000" y="1219500"/>
            <a:ext cx="1459801" cy="2638125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FB4B1839-B67F-B68A-050F-D1DB3191281C}"/>
              </a:ext>
            </a:extLst>
          </p:cNvPr>
          <p:cNvSpPr txBox="1">
            <a:spLocks/>
          </p:cNvSpPr>
          <p:nvPr/>
        </p:nvSpPr>
        <p:spPr>
          <a:xfrm>
            <a:off x="1110972" y="377473"/>
            <a:ext cx="6922056" cy="705370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</a:rPr>
              <a:t>Gekozen door voorkeurstemmen in 2021</a:t>
            </a:r>
            <a:endParaRPr lang="nl-NL" sz="1800" dirty="0">
              <a:solidFill>
                <a:schemeClr val="tx2"/>
              </a:solidFill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C3342A2-8649-B33B-A890-798FCC5D3893}"/>
              </a:ext>
            </a:extLst>
          </p:cNvPr>
          <p:cNvSpPr txBox="1">
            <a:spLocks/>
          </p:cNvSpPr>
          <p:nvPr/>
        </p:nvSpPr>
        <p:spPr>
          <a:xfrm>
            <a:off x="74409" y="3688063"/>
            <a:ext cx="1567147" cy="1209375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 fontAlgn="ctr">
              <a:lnSpc>
                <a:spcPts val="3200"/>
              </a:lnSpc>
            </a:pPr>
            <a:r>
              <a:rPr lang="nl-NL" sz="1200" err="1">
                <a:solidFill>
                  <a:schemeClr val="bg1"/>
                </a:solidFill>
                <a:latin typeface="Calibri"/>
                <a:cs typeface="Calibri"/>
              </a:rPr>
              <a:t>Kauthar</a:t>
            </a:r>
            <a:r>
              <a:rPr lang="nl-NL" sz="12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l-NL" sz="1200" err="1">
                <a:solidFill>
                  <a:schemeClr val="bg1"/>
                </a:solidFill>
                <a:latin typeface="Calibri"/>
                <a:cs typeface="Calibri"/>
              </a:rPr>
              <a:t>Bouchallikht</a:t>
            </a:r>
            <a:r>
              <a:rPr lang="nl-NL" sz="1200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endParaRPr lang="nl-NL" sz="1200">
              <a:solidFill>
                <a:schemeClr val="bg1"/>
              </a:solidFill>
            </a:endParaRPr>
          </a:p>
          <a:p>
            <a:pPr algn="ctr" fontAlgn="ctr">
              <a:lnSpc>
                <a:spcPts val="3200"/>
              </a:lnSpc>
            </a:pPr>
            <a:r>
              <a:rPr lang="nl-NL" sz="1200" dirty="0">
                <a:solidFill>
                  <a:schemeClr val="bg1"/>
                </a:solidFill>
                <a:latin typeface="Calibri"/>
                <a:cs typeface="Calibri"/>
              </a:rPr>
              <a:t>(GroenLinks)</a:t>
            </a:r>
            <a:endParaRPr lang="nl-NL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972F6F65-45BA-9E52-5D4C-168FF11C6325}"/>
              </a:ext>
            </a:extLst>
          </p:cNvPr>
          <p:cNvSpPr txBox="1">
            <a:spLocks/>
          </p:cNvSpPr>
          <p:nvPr/>
        </p:nvSpPr>
        <p:spPr>
          <a:xfrm>
            <a:off x="6997648" y="3616626"/>
            <a:ext cx="2174176" cy="1352250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>
              <a:lnSpc>
                <a:spcPts val="3200"/>
              </a:lnSpc>
            </a:pPr>
            <a:r>
              <a:rPr lang="nl-NL" sz="1200" dirty="0">
                <a:solidFill>
                  <a:schemeClr val="bg1"/>
                </a:solidFill>
                <a:latin typeface="Calibri"/>
                <a:cs typeface="Calibri"/>
              </a:rPr>
              <a:t>Lisa Westerveld </a:t>
            </a:r>
            <a:endParaRPr lang="nl-NL" sz="1200" dirty="0">
              <a:solidFill>
                <a:schemeClr val="bg1"/>
              </a:solidFill>
            </a:endParaRPr>
          </a:p>
          <a:p>
            <a:pPr algn="ctr" fontAlgn="ctr">
              <a:lnSpc>
                <a:spcPts val="3200"/>
              </a:lnSpc>
            </a:pPr>
            <a:r>
              <a:rPr lang="nl-NL" sz="1200" dirty="0">
                <a:solidFill>
                  <a:schemeClr val="bg1"/>
                </a:solidFill>
                <a:latin typeface="Calibri"/>
                <a:cs typeface="Calibri"/>
              </a:rPr>
              <a:t>(GroenLinks)</a:t>
            </a:r>
            <a:endParaRPr lang="nl-NL" sz="12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Afbeelding 1" descr="Afbeelding met Menselijk gezicht, kleding, persoon, vrouw&#10;&#10;Automatisch gegenereerde beschrijving">
            <a:extLst>
              <a:ext uri="{FF2B5EF4-FFF2-40B4-BE49-F238E27FC236}">
                <a16:creationId xmlns:a16="http://schemas.microsoft.com/office/drawing/2014/main" id="{EACDE865-F1B6-3A36-BDC2-ADD864347E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97" r="24638" b="621"/>
          <a:stretch/>
        </p:blipFill>
        <p:spPr>
          <a:xfrm>
            <a:off x="3478213" y="1220371"/>
            <a:ext cx="2185177" cy="2043972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8E48DA76-A476-CF0C-BD83-A54D5A288158}"/>
              </a:ext>
            </a:extLst>
          </p:cNvPr>
          <p:cNvSpPr txBox="1">
            <a:spLocks/>
          </p:cNvSpPr>
          <p:nvPr/>
        </p:nvSpPr>
        <p:spPr>
          <a:xfrm>
            <a:off x="3481336" y="3616625"/>
            <a:ext cx="2174176" cy="1352250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>
              <a:lnSpc>
                <a:spcPts val="3200"/>
              </a:lnSpc>
            </a:pPr>
            <a:r>
              <a:rPr lang="nl-NL" sz="1200" dirty="0">
                <a:solidFill>
                  <a:schemeClr val="bg1"/>
                </a:solidFill>
                <a:latin typeface="Calibri"/>
                <a:cs typeface="Calibri"/>
              </a:rPr>
              <a:t>Marieke Koekkoek</a:t>
            </a:r>
            <a:endParaRPr lang="nl-NL" sz="1200" dirty="0">
              <a:solidFill>
                <a:schemeClr val="bg1"/>
              </a:solidFill>
            </a:endParaRPr>
          </a:p>
          <a:p>
            <a:pPr algn="ctr" fontAlgn="ctr">
              <a:lnSpc>
                <a:spcPts val="3200"/>
              </a:lnSpc>
            </a:pPr>
            <a:r>
              <a:rPr lang="nl-NL" sz="1200" dirty="0">
                <a:solidFill>
                  <a:schemeClr val="bg1"/>
                </a:solidFill>
                <a:latin typeface="Calibri"/>
                <a:cs typeface="Calibri"/>
              </a:rPr>
              <a:t>(Volt)</a:t>
            </a:r>
            <a:endParaRPr lang="nl-NL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83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FCDBD9C-DED9-BA8D-5352-1786A9265633}"/>
              </a:ext>
            </a:extLst>
          </p:cNvPr>
          <p:cNvSpPr txBox="1">
            <a:spLocks/>
          </p:cNvSpPr>
          <p:nvPr/>
        </p:nvSpPr>
        <p:spPr>
          <a:xfrm>
            <a:off x="1912268" y="1885950"/>
            <a:ext cx="5313235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Opdracht: Begin je eigen partij!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Welke twee taken heeft een Tweede Kamerlid?</a:t>
            </a:r>
          </a:p>
          <a:p>
            <a:r>
              <a:rPr lang="nl-NL" dirty="0"/>
              <a:t>Welke twee stappen moet je zetten om gekozen te worden als Kamerlid?</a:t>
            </a:r>
          </a:p>
          <a:p>
            <a:r>
              <a:rPr lang="nl-NL" dirty="0"/>
              <a:t>Welke problemen in Nederland zouden jullie graag willen oplossen en waarom?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Vandaag hebben we het over...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265D98-C3BD-7E7F-A5BA-0A169301D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9" r="26646"/>
          <a:stretch/>
        </p:blipFill>
        <p:spPr>
          <a:xfrm>
            <a:off x="0" y="463500"/>
            <a:ext cx="175661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7950" indent="-107950"/>
            <a:r>
              <a:rPr lang="nl-NL" dirty="0">
                <a:ea typeface="Calibri"/>
                <a:cs typeface="Calibri"/>
              </a:rPr>
              <a:t>Werk in groepjes van 3-4 </a:t>
            </a:r>
          </a:p>
          <a:p>
            <a:pPr marL="107950" indent="-107950"/>
            <a:r>
              <a:rPr lang="nl-NL" dirty="0">
                <a:ea typeface="Calibri"/>
                <a:cs typeface="Calibri"/>
              </a:rPr>
              <a:t>Bekijk de wetsvoorstellen op het werkblad. </a:t>
            </a:r>
          </a:p>
          <a:p>
            <a:pPr marL="107950" indent="-107950"/>
            <a:r>
              <a:rPr lang="nl-NL" dirty="0">
                <a:ea typeface="Calibri"/>
                <a:cs typeface="Calibri"/>
              </a:rPr>
              <a:t>Welke twee voorstellen vinden jullie goed? Schrijf die twee voorstellen op onder het kopje 'standpunten' </a:t>
            </a:r>
          </a:p>
          <a:p>
            <a:pPr marL="107950" indent="-107950"/>
            <a:r>
              <a:rPr lang="nl-NL" dirty="0">
                <a:ea typeface="Calibri"/>
                <a:cs typeface="Calibri"/>
              </a:rPr>
              <a:t>Tijd: 5 minuten</a:t>
            </a:r>
          </a:p>
          <a:p>
            <a:pPr marL="0" indent="0">
              <a:buNone/>
            </a:pPr>
            <a:endParaRPr lang="nl-NL" dirty="0">
              <a:ea typeface="Calibri"/>
              <a:cs typeface="Calibri"/>
            </a:endParaRPr>
          </a:p>
          <a:p>
            <a:pPr marL="107950" indent="-107950"/>
            <a:endParaRPr lang="nl-NL" dirty="0">
              <a:ea typeface="Calibri"/>
              <a:cs typeface="Calibri"/>
            </a:endParaRPr>
          </a:p>
          <a:p>
            <a:pPr marL="107950" indent="-107950"/>
            <a:endParaRPr lang="nl-NL" dirty="0">
              <a:ea typeface="Calibri"/>
              <a:cs typeface="Calibri"/>
            </a:endParaRPr>
          </a:p>
          <a:p>
            <a:pPr marL="107950" indent="-107950"/>
            <a:endParaRPr lang="nl-NL" dirty="0">
              <a:ea typeface="Calibri"/>
              <a:cs typeface="Calibri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Begin je </a:t>
            </a:r>
            <a:r>
              <a:rPr lang="nl-NL">
                <a:latin typeface="Calibri"/>
                <a:ea typeface="Calibri"/>
                <a:cs typeface="Calibri"/>
              </a:rPr>
              <a:t>eigen partij – deel 1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265D98-C3BD-7E7F-A5BA-0A169301D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9" r="26646"/>
          <a:stretch/>
        </p:blipFill>
        <p:spPr>
          <a:xfrm>
            <a:off x="0" y="463500"/>
            <a:ext cx="175661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5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7950" indent="-107950"/>
            <a:r>
              <a:rPr lang="nl-NL" dirty="0">
                <a:ea typeface="Calibri"/>
                <a:cs typeface="Calibri"/>
              </a:rPr>
              <a:t>Maak nu een kieslijst. Bedenk wie bovenaan komt, wie tweede, derde, enz. </a:t>
            </a:r>
          </a:p>
          <a:p>
            <a:pPr marL="107950" indent="-107950"/>
            <a:r>
              <a:rPr lang="nl-NL">
                <a:ea typeface="Calibri"/>
                <a:cs typeface="Calibri"/>
              </a:rPr>
              <a:t>Tijd: 3 minuten</a:t>
            </a:r>
            <a:endParaRPr lang="nl-NL" dirty="0">
              <a:ea typeface="Calibri"/>
              <a:cs typeface="Calibri"/>
            </a:endParaRPr>
          </a:p>
          <a:p>
            <a:pPr marL="107950" indent="-107950"/>
            <a:r>
              <a:rPr lang="nl-NL">
                <a:ea typeface="Calibri"/>
                <a:cs typeface="Calibri"/>
              </a:rPr>
              <a:t>Daarna: Klassikaal bespreken</a:t>
            </a:r>
            <a:endParaRPr lang="nl-NL" dirty="0">
              <a:ea typeface="Calibri"/>
              <a:cs typeface="Calibri"/>
            </a:endParaRPr>
          </a:p>
          <a:p>
            <a:pPr marL="107950" indent="-107950"/>
            <a:endParaRPr lang="nl-NL" dirty="0">
              <a:ea typeface="Calibri"/>
              <a:cs typeface="Calibri"/>
            </a:endParaRPr>
          </a:p>
          <a:p>
            <a:pPr marL="0" indent="0">
              <a:buNone/>
            </a:pPr>
            <a:endParaRPr lang="nl-NL" dirty="0">
              <a:ea typeface="Calibri"/>
              <a:cs typeface="Calibri"/>
            </a:endParaRPr>
          </a:p>
          <a:p>
            <a:pPr marL="107950" indent="-107950"/>
            <a:endParaRPr lang="nl-NL" dirty="0">
              <a:ea typeface="Calibri"/>
              <a:cs typeface="Calibri"/>
            </a:endParaRPr>
          </a:p>
          <a:p>
            <a:pPr marL="107950" indent="-107950"/>
            <a:endParaRPr lang="nl-NL" dirty="0">
              <a:ea typeface="Calibri"/>
              <a:cs typeface="Calibri"/>
            </a:endParaRPr>
          </a:p>
          <a:p>
            <a:pPr marL="107950" indent="-107950"/>
            <a:endParaRPr lang="nl-NL" dirty="0">
              <a:ea typeface="Calibri"/>
              <a:cs typeface="Calibri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Begin je eigen partij – deel 2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265D98-C3BD-7E7F-A5BA-0A169301D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9" r="26646"/>
          <a:stretch/>
        </p:blipFill>
        <p:spPr>
          <a:xfrm>
            <a:off x="0" y="463500"/>
            <a:ext cx="175661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1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Welke twee taken een Tweede Kamerlid heeft</a:t>
            </a:r>
          </a:p>
          <a:p>
            <a:r>
              <a:rPr lang="nl-NL" dirty="0"/>
              <a:t>Welke twee stappen je moet zetten om gekozen te worden als Kamerlid</a:t>
            </a:r>
          </a:p>
          <a:p>
            <a:r>
              <a:rPr lang="nl-NL" dirty="0"/>
              <a:t>Welke problemen in Nederland jullie graag zouden willen oplossen en waarom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Vandaag hebben we het gehad over..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265D98-C3BD-7E7F-A5BA-0A169301D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9" r="26646"/>
          <a:stretch/>
        </p:blipFill>
        <p:spPr>
          <a:xfrm>
            <a:off x="0" y="463500"/>
            <a:ext cx="175661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4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8D3086-0752-840E-071F-6406A4C29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816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FCDBD9C-DED9-BA8D-5352-1786A9265633}"/>
              </a:ext>
            </a:extLst>
          </p:cNvPr>
          <p:cNvSpPr txBox="1">
            <a:spLocks/>
          </p:cNvSpPr>
          <p:nvPr/>
        </p:nvSpPr>
        <p:spPr>
          <a:xfrm>
            <a:off x="1835603" y="1885950"/>
            <a:ext cx="5752314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endParaRPr lang="nl-NL" sz="1800" dirty="0">
              <a:solidFill>
                <a:schemeClr val="tx2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4092FE1-5DA3-DF0C-4174-F51047903EA0}"/>
              </a:ext>
            </a:extLst>
          </p:cNvPr>
          <p:cNvSpPr txBox="1">
            <a:spLocks/>
          </p:cNvSpPr>
          <p:nvPr/>
        </p:nvSpPr>
        <p:spPr>
          <a:xfrm>
            <a:off x="1271955" y="1882404"/>
            <a:ext cx="688658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Wat doet een lid van de Tweede Kamer?</a:t>
            </a:r>
          </a:p>
        </p:txBody>
      </p:sp>
    </p:spTree>
    <p:extLst>
      <p:ext uri="{BB962C8B-B14F-4D97-AF65-F5344CB8AC3E}">
        <p14:creationId xmlns:p14="http://schemas.microsoft.com/office/powerpoint/2010/main" val="87277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76616" y="956963"/>
            <a:ext cx="2600177" cy="544555"/>
          </a:xfrm>
        </p:spPr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Een Kamerlid...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29366FA-EB11-E32F-FA00-3EB210D49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229" y="2899971"/>
            <a:ext cx="2594560" cy="259456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494D946-7225-E325-B9D0-19CAC5A6F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064" y="2899971"/>
            <a:ext cx="2594560" cy="259456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A434BED4-43EE-44C9-6EDB-B454749211B0}"/>
              </a:ext>
            </a:extLst>
          </p:cNvPr>
          <p:cNvSpPr txBox="1"/>
          <p:nvPr/>
        </p:nvSpPr>
        <p:spPr>
          <a:xfrm>
            <a:off x="2743202" y="1766475"/>
            <a:ext cx="1476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tx2"/>
                </a:solidFill>
              </a:rPr>
              <a:t>Schrijft wetten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E26312C-2BAC-7BCB-3AE5-D29736E42E7E}"/>
              </a:ext>
            </a:extLst>
          </p:cNvPr>
          <p:cNvSpPr txBox="1"/>
          <p:nvPr/>
        </p:nvSpPr>
        <p:spPr>
          <a:xfrm>
            <a:off x="5526505" y="2048530"/>
            <a:ext cx="3617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tx2"/>
                </a:solidFill>
              </a:rPr>
              <a:t>Controleert de regering</a:t>
            </a:r>
          </a:p>
        </p:txBody>
      </p:sp>
    </p:spTree>
    <p:extLst>
      <p:ext uri="{BB962C8B-B14F-4D97-AF65-F5344CB8AC3E}">
        <p14:creationId xmlns:p14="http://schemas.microsoft.com/office/powerpoint/2010/main" val="85011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FCDBD9C-DED9-BA8D-5352-1786A9265633}"/>
              </a:ext>
            </a:extLst>
          </p:cNvPr>
          <p:cNvSpPr txBox="1">
            <a:spLocks/>
          </p:cNvSpPr>
          <p:nvPr/>
        </p:nvSpPr>
        <p:spPr>
          <a:xfrm>
            <a:off x="1835603" y="1885950"/>
            <a:ext cx="5752314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endParaRPr lang="nl-NL" sz="1800" dirty="0">
              <a:solidFill>
                <a:schemeClr val="tx2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4092FE1-5DA3-DF0C-4174-F51047903EA0}"/>
              </a:ext>
            </a:extLst>
          </p:cNvPr>
          <p:cNvSpPr txBox="1">
            <a:spLocks/>
          </p:cNvSpPr>
          <p:nvPr/>
        </p:nvSpPr>
        <p:spPr>
          <a:xfrm>
            <a:off x="3300082" y="1812709"/>
            <a:ext cx="2823357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Quiz: Ja of nee?</a:t>
            </a:r>
            <a:endParaRPr lang="nl-NL" sz="18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251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900000"/>
          </a:xfrm>
        </p:spPr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Om Tweede Kamerlid te worden, moet je een opleiding tot politicus doen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DE8303-AD7E-C8E9-8652-205651FA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61" y="2493260"/>
            <a:ext cx="2184734" cy="217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1083799-22C1-E517-31C2-9FD781150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2269710"/>
            <a:ext cx="2507582" cy="2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59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900000"/>
          </a:xfrm>
        </p:spPr>
        <p:txBody>
          <a:bodyPr/>
          <a:lstStyle/>
          <a:p>
            <a:r>
              <a:rPr lang="nl-NL" dirty="0"/>
              <a:t>Om Tweede Kamerlid te worden, moet je een opleiding tot politicus doen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DE8303-AD7E-C8E9-8652-205651FA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61" y="2493260"/>
            <a:ext cx="2184734" cy="217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1083799-22C1-E517-31C2-9FD781150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2269710"/>
            <a:ext cx="2507582" cy="2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60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900000"/>
          </a:xfrm>
        </p:spPr>
        <p:txBody>
          <a:bodyPr/>
          <a:lstStyle/>
          <a:p>
            <a:r>
              <a:rPr lang="nl-NL" dirty="0"/>
              <a:t>Om Tweede Kamerlid te mogen worden, moet je minstens achttien jaar oud zijn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DE8303-AD7E-C8E9-8652-205651FA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61" y="2493260"/>
            <a:ext cx="2184734" cy="217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1083799-22C1-E517-31C2-9FD781150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2269710"/>
            <a:ext cx="2507582" cy="2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56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900000"/>
          </a:xfrm>
        </p:spPr>
        <p:txBody>
          <a:bodyPr/>
          <a:lstStyle/>
          <a:p>
            <a:r>
              <a:rPr lang="nl-NL" dirty="0"/>
              <a:t>Om Tweede Kamerlid te mogen worden, moet je minstens achttien jaar oud zijn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DE8303-AD7E-C8E9-8652-205651FA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61" y="2493260"/>
            <a:ext cx="2184734" cy="217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1083799-22C1-E517-31C2-9FD781150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2269710"/>
            <a:ext cx="2507582" cy="2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78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blauw 1">
      <a:dk1>
        <a:srgbClr val="009FCB"/>
      </a:dk1>
      <a:lt1>
        <a:srgbClr val="FFFFFF"/>
      </a:lt1>
      <a:dk2>
        <a:srgbClr val="1A1918"/>
      </a:dk2>
      <a:lt2>
        <a:srgbClr val="EAEAEA"/>
      </a:lt2>
      <a:accent1>
        <a:srgbClr val="009FCB"/>
      </a:accent1>
      <a:accent2>
        <a:srgbClr val="65B32E"/>
      </a:accent2>
      <a:accent3>
        <a:srgbClr val="FCC243"/>
      </a:accent3>
      <a:accent4>
        <a:srgbClr val="EB5B24"/>
      </a:accent4>
      <a:accent5>
        <a:srgbClr val="D7007E"/>
      </a:accent5>
      <a:accent6>
        <a:srgbClr val="D60E41"/>
      </a:accent6>
      <a:hlink>
        <a:srgbClr val="009FCB"/>
      </a:hlink>
      <a:folHlink>
        <a:srgbClr val="C3B8A6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81F65EFD-735D-45BE-8A31-8B3B2113ABD5}" vid="{07482477-AC98-4B21-9509-0F51C51168CB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8" ma:contentTypeDescription="Een nieuw document maken." ma:contentTypeScope="" ma:versionID="8133afb84a15b69cb26b22f1c1db2a09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62832601cabcd8f2266d9163ccbf5c7b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8A9BC5-6963-4BCF-B265-FFFB3D95B226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3a7bcf79-13ec-4791-9315-eb816fa35df2"/>
    <ds:schemaRef ds:uri="f6166596-befa-4d6e-9b8b-75e822e8a231"/>
  </ds:schemaRefs>
</ds:datastoreItem>
</file>

<file path=customXml/itemProps2.xml><?xml version="1.0" encoding="utf-8"?>
<ds:datastoreItem xmlns:ds="http://schemas.openxmlformats.org/officeDocument/2006/customXml" ds:itemID="{D748E889-D795-496A-9306-4FAA55DBBA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66596-befa-4d6e-9b8b-75e822e8a231"/>
    <ds:schemaRef ds:uri="3a7bcf79-13ec-4791-9315-eb816fa35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FCDDCC-C329-47CE-9766-A7959280F6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blauw 2025</Template>
  <TotalTime>3</TotalTime>
  <Words>724</Words>
  <Application>Microsoft Office PowerPoint</Application>
  <PresentationFormat>Diavoorstelling (16:9)</PresentationFormat>
  <Paragraphs>94</Paragraphs>
  <Slides>23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6" baseType="lpstr">
      <vt:lpstr>Arial</vt:lpstr>
      <vt:lpstr>Calibri</vt:lpstr>
      <vt:lpstr>ProDemos</vt:lpstr>
      <vt:lpstr>PowerPoint-presentatie</vt:lpstr>
      <vt:lpstr>Vandaag hebben we het over...</vt:lpstr>
      <vt:lpstr>PowerPoint-presentatie</vt:lpstr>
      <vt:lpstr>Een Kamerlid...</vt:lpstr>
      <vt:lpstr>PowerPoint-presentatie</vt:lpstr>
      <vt:lpstr>Om Tweede Kamerlid te worden, moet je een opleiding tot politicus doen</vt:lpstr>
      <vt:lpstr>Om Tweede Kamerlid te worden, moet je een opleiding tot politicus doen</vt:lpstr>
      <vt:lpstr>Om Tweede Kamerlid te mogen worden, moet je minstens achttien jaar oud zijn</vt:lpstr>
      <vt:lpstr>Om Tweede Kamerlid te mogen worden, moet je minstens achttien jaar oud zijn</vt:lpstr>
      <vt:lpstr>Als je Tweede Kamerlid bent geworden, dan ben je voor altijd Kamerlid</vt:lpstr>
      <vt:lpstr>Als je Tweede Kamerlid bent geworden, dan ben je dat voor de rest van je leven</vt:lpstr>
      <vt:lpstr>PowerPoint-presentatie</vt:lpstr>
      <vt:lpstr>Stap 1</vt:lpstr>
      <vt:lpstr>Stap 2</vt:lpstr>
      <vt:lpstr>Hoeveel stemmen voor een zetel?</vt:lpstr>
      <vt:lpstr>Voorkeurstemmen</vt:lpstr>
      <vt:lpstr>Voorkeurstemmen</vt:lpstr>
      <vt:lpstr>PowerPoint-presentatie</vt:lpstr>
      <vt:lpstr>PowerPoint-presentatie</vt:lpstr>
      <vt:lpstr>Begin je eigen partij – deel 1</vt:lpstr>
      <vt:lpstr>Begin je eigen partij – deel 2</vt:lpstr>
      <vt:lpstr>Vandaag hebben we het gehad over..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Mitchel Zijlmans</dc:creator>
  <cp:keywords/>
  <dc:description/>
  <cp:lastModifiedBy>Mitchel Zijlmans</cp:lastModifiedBy>
  <cp:revision>1</cp:revision>
  <cp:lastPrinted>2017-06-07T13:51:27Z</cp:lastPrinted>
  <dcterms:created xsi:type="dcterms:W3CDTF">2025-08-26T07:34:44Z</dcterms:created>
  <dcterms:modified xsi:type="dcterms:W3CDTF">2025-08-26T07:38:54Z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  <property fmtid="{D5CDD505-2E9C-101B-9397-08002B2CF9AE}" pid="3" name="MediaServiceImageTags">
    <vt:lpwstr/>
  </property>
</Properties>
</file>